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9" r:id="rId3"/>
    <p:sldId id="270" r:id="rId4"/>
    <p:sldId id="273" r:id="rId5"/>
    <p:sldId id="272" r:id="rId6"/>
    <p:sldId id="267" r:id="rId7"/>
    <p:sldId id="256" r:id="rId8"/>
    <p:sldId id="257" r:id="rId9"/>
    <p:sldId id="258" r:id="rId10"/>
    <p:sldId id="259" r:id="rId11"/>
    <p:sldId id="260" r:id="rId12"/>
    <p:sldId id="261" r:id="rId13"/>
    <p:sldId id="266" r:id="rId14"/>
    <p:sldId id="268" r:id="rId15"/>
    <p:sldId id="262" r:id="rId16"/>
    <p:sldId id="263" r:id="rId17"/>
    <p:sldId id="264" r:id="rId18"/>
    <p:sldId id="271" r:id="rId1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54" autoAdjust="0"/>
    <p:restoredTop sz="94660"/>
  </p:normalViewPr>
  <p:slideViewPr>
    <p:cSldViewPr snapToGrid="0">
      <p:cViewPr varScale="1">
        <p:scale>
          <a:sx n="90" d="100"/>
          <a:sy n="90"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CABE-776B-4DFA-97C6-300B5C12A3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176C8-9402-45F0-911F-0A61959DBB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DB6508-1D07-4975-82BA-D926660C9DBB}"/>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48B56B26-9CC7-410C-B9E0-CB0EACB0C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67DD5-0E41-4909-BB2C-A0E6FD560BA6}"/>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307889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6EC8-120D-4E71-B9F0-D94A737A18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38D95-1599-4604-837B-88BC99AC37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61536-ED3E-45A0-9CE9-3D4B3CF270C1}"/>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6685A98A-71DB-4D6A-91E7-5617DBFD8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F5568-11D8-4465-9056-F15466C75D6E}"/>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424895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60DDE-82A7-480A-B144-6CC7365F6E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8D65C9-20C6-4163-BBE0-89754B62B5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60682-6BE0-4CC5-9299-600C081FF15D}"/>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AE1EBA01-834E-41D6-AFEE-0430D857B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3F11C-DBBB-41D6-922F-78ADB371DF12}"/>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224808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1E3B-027D-4110-B498-781C87239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0E521-A3D3-4F52-8CEE-97F35FECF2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3732D-889B-43B0-8E31-3900FC646E82}"/>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3106B218-8984-45A3-B695-8FAC12DAE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4E1DF-5E5D-493A-B08D-B96EC70C4D10}"/>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196727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5714-7E73-4AF1-B5E4-FFF300F488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F89D83-9255-494C-A81C-301504279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C6A52E-D40B-4DFB-B5F5-00074DE697F3}"/>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28317499-8D67-469B-BBFC-45AA47B4D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47FAD-E251-4A16-80B4-FA324CC3EE54}"/>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390195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756F-89B7-4455-A066-E1AE74413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CB1ED-E4B5-4F09-8705-14C941021E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C9ACF8-3FE0-466B-84C5-79FADD960B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1CD0A-AA2B-4D86-830F-DCFCCA0A9CEF}"/>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6" name="Footer Placeholder 5">
            <a:extLst>
              <a:ext uri="{FF2B5EF4-FFF2-40B4-BE49-F238E27FC236}">
                <a16:creationId xmlns:a16="http://schemas.microsoft.com/office/drawing/2014/main" id="{77D513F8-1D7C-49F7-ABC6-DF0421B58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524B6-5E99-4633-982A-75884A561498}"/>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403997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3F76-1720-426D-B530-185B68C86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3CD63-F90D-442A-8E43-0CACA01C4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E7F390-56D9-4730-A5AB-A60F246DB0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41760A-52A3-4CB4-9CE8-2A8EEECE5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F70883-70F5-4DBB-A3AC-FA7934D326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2EEA87-DD9D-474D-B098-8076F112A358}"/>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8" name="Footer Placeholder 7">
            <a:extLst>
              <a:ext uri="{FF2B5EF4-FFF2-40B4-BE49-F238E27FC236}">
                <a16:creationId xmlns:a16="http://schemas.microsoft.com/office/drawing/2014/main" id="{24F9467D-44BE-4444-A790-EF791E88A6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8AF59E-72F6-462E-8A40-8710BB39A7B1}"/>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2727653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A55A-8981-4DE7-BF76-9C2FEBEB3E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F0CB94-C668-4239-A239-E3CF2E2A0106}"/>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4" name="Footer Placeholder 3">
            <a:extLst>
              <a:ext uri="{FF2B5EF4-FFF2-40B4-BE49-F238E27FC236}">
                <a16:creationId xmlns:a16="http://schemas.microsoft.com/office/drawing/2014/main" id="{9D0060DF-5332-4318-A394-4DFFCC5697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517FC-5CBB-4505-BDB2-B91DA9DD8EDE}"/>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240587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DAAFC7-4292-4258-8492-728758985D99}"/>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3" name="Footer Placeholder 2">
            <a:extLst>
              <a:ext uri="{FF2B5EF4-FFF2-40B4-BE49-F238E27FC236}">
                <a16:creationId xmlns:a16="http://schemas.microsoft.com/office/drawing/2014/main" id="{ED16CD3A-2664-4438-B799-EE26654ED7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8C9799-E881-406E-B463-36941E6719A3}"/>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197840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82DB-AC83-4ECA-A2FD-FDE2A9D32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02224B-881D-4C3A-ADB0-5C0E14534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4D380-0666-4490-9432-78702DAE6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754FBC-A10D-4CE4-9888-900680DA6261}"/>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6" name="Footer Placeholder 5">
            <a:extLst>
              <a:ext uri="{FF2B5EF4-FFF2-40B4-BE49-F238E27FC236}">
                <a16:creationId xmlns:a16="http://schemas.microsoft.com/office/drawing/2014/main" id="{E2FCFE9F-D424-42D1-B027-AB4062BA0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D34C3-1D55-4D57-997A-51DBF466DBC5}"/>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135687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AFBD-8D49-404B-8BEE-C8C560CA0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B9ECA-C7C4-46D0-8A8B-6AACD1F09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51055-21A4-45B2-83C5-CE934236A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FF5A4D-B81F-415B-9CA1-92632B332FCF}"/>
              </a:ext>
            </a:extLst>
          </p:cNvPr>
          <p:cNvSpPr>
            <a:spLocks noGrp="1"/>
          </p:cNvSpPr>
          <p:nvPr>
            <p:ph type="dt" sz="half" idx="10"/>
          </p:nvPr>
        </p:nvSpPr>
        <p:spPr/>
        <p:txBody>
          <a:bodyPr/>
          <a:lstStyle/>
          <a:p>
            <a:fld id="{BAA5D4C2-2806-48AD-AC03-6335F5F630B5}" type="datetimeFigureOut">
              <a:rPr lang="en-US" smtClean="0"/>
              <a:t>10/1/2020</a:t>
            </a:fld>
            <a:endParaRPr lang="en-US"/>
          </a:p>
        </p:txBody>
      </p:sp>
      <p:sp>
        <p:nvSpPr>
          <p:cNvPr id="6" name="Footer Placeholder 5">
            <a:extLst>
              <a:ext uri="{FF2B5EF4-FFF2-40B4-BE49-F238E27FC236}">
                <a16:creationId xmlns:a16="http://schemas.microsoft.com/office/drawing/2014/main" id="{BF437D61-D08E-4A58-9C76-97D034494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52AE3-AC69-420E-B8EF-2AE9289254FF}"/>
              </a:ext>
            </a:extLst>
          </p:cNvPr>
          <p:cNvSpPr>
            <a:spLocks noGrp="1"/>
          </p:cNvSpPr>
          <p:nvPr>
            <p:ph type="sldNum" sz="quarter" idx="12"/>
          </p:nvPr>
        </p:nvSpPr>
        <p:spPr/>
        <p:txBody>
          <a:bodyPr/>
          <a:lstStyle/>
          <a:p>
            <a:fld id="{6558A4F7-A45A-41D1-B223-A1CAC187CE62}" type="slidenum">
              <a:rPr lang="en-US" smtClean="0"/>
              <a:t>‹#›</a:t>
            </a:fld>
            <a:endParaRPr lang="en-US"/>
          </a:p>
        </p:txBody>
      </p:sp>
    </p:spTree>
    <p:extLst>
      <p:ext uri="{BB962C8B-B14F-4D97-AF65-F5344CB8AC3E}">
        <p14:creationId xmlns:p14="http://schemas.microsoft.com/office/powerpoint/2010/main" val="314193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1BFE1-2DFE-4FDA-B6C0-8ABC99DB20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001442-28AF-4E23-BD9A-1179D97A1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3623A-6C31-4A8D-B079-57163BBC0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5D4C2-2806-48AD-AC03-6335F5F630B5}" type="datetimeFigureOut">
              <a:rPr lang="en-US" smtClean="0"/>
              <a:t>10/1/2020</a:t>
            </a:fld>
            <a:endParaRPr lang="en-US"/>
          </a:p>
        </p:txBody>
      </p:sp>
      <p:sp>
        <p:nvSpPr>
          <p:cNvPr id="5" name="Footer Placeholder 4">
            <a:extLst>
              <a:ext uri="{FF2B5EF4-FFF2-40B4-BE49-F238E27FC236}">
                <a16:creationId xmlns:a16="http://schemas.microsoft.com/office/drawing/2014/main" id="{91F73D8A-0249-4F1F-B8A1-9A89A9319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BBACD0-9903-4257-9FEA-815261081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8A4F7-A45A-41D1-B223-A1CAC187CE62}" type="slidenum">
              <a:rPr lang="en-US" smtClean="0"/>
              <a:t>‹#›</a:t>
            </a:fld>
            <a:endParaRPr lang="en-US"/>
          </a:p>
        </p:txBody>
      </p:sp>
    </p:spTree>
    <p:extLst>
      <p:ext uri="{BB962C8B-B14F-4D97-AF65-F5344CB8AC3E}">
        <p14:creationId xmlns:p14="http://schemas.microsoft.com/office/powerpoint/2010/main" val="1194692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32C7-D84C-4B8C-AB2E-4845680D85D3}"/>
              </a:ext>
            </a:extLst>
          </p:cNvPr>
          <p:cNvSpPr>
            <a:spLocks noGrp="1"/>
          </p:cNvSpPr>
          <p:nvPr>
            <p:ph type="ctrTitle"/>
          </p:nvPr>
        </p:nvSpPr>
        <p:spPr>
          <a:xfrm>
            <a:off x="1524000" y="1122362"/>
            <a:ext cx="9144000" cy="3013703"/>
          </a:xfrm>
        </p:spPr>
        <p:txBody>
          <a:bodyPr>
            <a:normAutofit/>
          </a:bodyPr>
          <a:lstStyle/>
          <a:p>
            <a:br>
              <a:rPr lang="en-US" b="1" dirty="0"/>
            </a:br>
            <a:br>
              <a:rPr lang="en-US" b="1" dirty="0"/>
            </a:br>
            <a:r>
              <a:rPr lang="en-US" sz="5400" b="1" i="1" dirty="0">
                <a:ln w="13462">
                  <a:solidFill>
                    <a:schemeClr val="bg1"/>
                  </a:solidFill>
                  <a:prstDash val="solid"/>
                </a:ln>
                <a:effectLst>
                  <a:outerShdw dist="38100" dir="2700000" algn="bl" rotWithShape="0">
                    <a:schemeClr val="accent5"/>
                  </a:outerShdw>
                </a:effectLst>
              </a:rPr>
              <a:t>OCTOBER 2020</a:t>
            </a:r>
            <a:endParaRPr lang="en-US" sz="5400" b="1" i="1" dirty="0"/>
          </a:p>
        </p:txBody>
      </p:sp>
      <p:sp>
        <p:nvSpPr>
          <p:cNvPr id="4" name="Rectangle 3">
            <a:extLst>
              <a:ext uri="{FF2B5EF4-FFF2-40B4-BE49-F238E27FC236}">
                <a16:creationId xmlns:a16="http://schemas.microsoft.com/office/drawing/2014/main" id="{C68B9E08-BB88-4E87-B670-BC5332BA0280}"/>
              </a:ext>
            </a:extLst>
          </p:cNvPr>
          <p:cNvSpPr/>
          <p:nvPr/>
        </p:nvSpPr>
        <p:spPr>
          <a:xfrm>
            <a:off x="1992196" y="1122362"/>
            <a:ext cx="7973145" cy="1938992"/>
          </a:xfrm>
          <a:prstGeom prst="rect">
            <a:avLst/>
          </a:prstGeom>
          <a:noFill/>
        </p:spPr>
        <p:txBody>
          <a:bodyPr wrap="none" lIns="91440" tIns="45720" rIns="91440" bIns="45720">
            <a:spAutoFit/>
          </a:bodyPr>
          <a:lstStyle/>
          <a:p>
            <a:pPr algn="ctr"/>
            <a:r>
              <a:rPr lang="en-US" sz="6000" b="1" u="sng" dirty="0">
                <a:ln w="13462">
                  <a:solidFill>
                    <a:schemeClr val="bg1"/>
                  </a:solidFill>
                  <a:prstDash val="solid"/>
                </a:ln>
                <a:effectLst>
                  <a:outerShdw dist="38100" dir="2700000" algn="bl" rotWithShape="0">
                    <a:schemeClr val="accent5"/>
                  </a:outerShdw>
                </a:effectLst>
              </a:rPr>
              <a:t>SCHOOL 23 </a:t>
            </a:r>
            <a:br>
              <a:rPr lang="en-US" sz="6000" b="1" u="sng" dirty="0">
                <a:ln w="13462">
                  <a:solidFill>
                    <a:schemeClr val="bg1"/>
                  </a:solidFill>
                  <a:prstDash val="solid"/>
                </a:ln>
                <a:effectLst>
                  <a:outerShdw dist="38100" dir="2700000" algn="bl" rotWithShape="0">
                    <a:schemeClr val="accent5"/>
                  </a:outerShdw>
                </a:effectLst>
              </a:rPr>
            </a:br>
            <a:r>
              <a:rPr lang="en-US" sz="6000" b="1" u="sng" dirty="0">
                <a:ln w="13462">
                  <a:solidFill>
                    <a:schemeClr val="bg1"/>
                  </a:solidFill>
                  <a:prstDash val="solid"/>
                </a:ln>
                <a:effectLst>
                  <a:outerShdw dist="38100" dir="2700000" algn="bl" rotWithShape="0">
                    <a:schemeClr val="accent5"/>
                  </a:outerShdw>
                </a:effectLst>
              </a:rPr>
              <a:t>Entry and Dismissal Plan</a:t>
            </a:r>
            <a:endParaRPr lang="en-US" sz="6000" b="1" dirty="0">
              <a:ln w="13462">
                <a:solidFill>
                  <a:schemeClr val="bg1"/>
                </a:solidFill>
                <a:prstDash val="solid"/>
              </a:ln>
              <a:effectLst>
                <a:outerShdw dist="38100" dir="2700000" algn="bl" rotWithShape="0">
                  <a:schemeClr val="accent5"/>
                </a:outerShdw>
              </a:effectLst>
            </a:endParaRPr>
          </a:p>
        </p:txBody>
      </p:sp>
    </p:spTree>
    <p:extLst>
      <p:ext uri="{BB962C8B-B14F-4D97-AF65-F5344CB8AC3E}">
        <p14:creationId xmlns:p14="http://schemas.microsoft.com/office/powerpoint/2010/main" val="160480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AA30-AFA7-44CD-A6C0-5B722BD0CBE6}"/>
              </a:ext>
            </a:extLst>
          </p:cNvPr>
          <p:cNvSpPr>
            <a:spLocks noGrp="1"/>
          </p:cNvSpPr>
          <p:nvPr>
            <p:ph type="title"/>
          </p:nvPr>
        </p:nvSpPr>
        <p:spPr>
          <a:xfrm>
            <a:off x="234463" y="1535723"/>
            <a:ext cx="4818184" cy="154965"/>
          </a:xfrm>
        </p:spPr>
        <p:txBody>
          <a:bodyPr>
            <a:normAutofit fontScale="90000"/>
          </a:bodyPr>
          <a:lstStyle/>
          <a:p>
            <a:br>
              <a:rPr lang="en-US" sz="3600" b="1" u="sng" dirty="0"/>
            </a:br>
            <a:br>
              <a:rPr lang="en-US" sz="3600" b="1" u="sng" dirty="0"/>
            </a:br>
            <a:br>
              <a:rPr lang="en-US" sz="3600" b="1" u="sng" dirty="0"/>
            </a:br>
            <a:br>
              <a:rPr lang="en-US" sz="3600" b="1" u="sng" dirty="0"/>
            </a:br>
            <a:br>
              <a:rPr lang="en-US" sz="3600" b="1" u="sng" dirty="0"/>
            </a:br>
            <a:br>
              <a:rPr lang="en-US" sz="3600" b="1" u="sng" dirty="0"/>
            </a:br>
            <a:br>
              <a:rPr lang="en-US" sz="3600" b="1" u="sng" dirty="0"/>
            </a:br>
            <a:br>
              <a:rPr lang="en-US" sz="3600" b="1" u="sng" dirty="0"/>
            </a:br>
            <a:br>
              <a:rPr lang="en-US" sz="3600" b="1" u="sng" dirty="0"/>
            </a:br>
            <a:r>
              <a:rPr lang="en-US" sz="3600" dirty="0"/>
              <a:t>*</a:t>
            </a:r>
            <a:r>
              <a:rPr lang="en-US" sz="3100" b="1" dirty="0"/>
              <a:t>As students enter the building they will stay on the left side or right side as assigned and have their temperature taken by staff or at the temperature kiosk</a:t>
            </a:r>
          </a:p>
        </p:txBody>
      </p:sp>
      <p:pic>
        <p:nvPicPr>
          <p:cNvPr id="5" name="Content Placeholder 4">
            <a:extLst>
              <a:ext uri="{FF2B5EF4-FFF2-40B4-BE49-F238E27FC236}">
                <a16:creationId xmlns:a16="http://schemas.microsoft.com/office/drawing/2014/main" id="{72EBA307-132B-4B67-B79A-3966912D0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746396" y="2905874"/>
            <a:ext cx="4352924" cy="3551329"/>
          </a:xfrm>
        </p:spPr>
      </p:pic>
      <p:sp>
        <p:nvSpPr>
          <p:cNvPr id="6" name="TextBox 5">
            <a:extLst>
              <a:ext uri="{FF2B5EF4-FFF2-40B4-BE49-F238E27FC236}">
                <a16:creationId xmlns:a16="http://schemas.microsoft.com/office/drawing/2014/main" id="{B2F04A15-ECB3-46C0-9FC2-5957D875ED4A}"/>
              </a:ext>
            </a:extLst>
          </p:cNvPr>
          <p:cNvSpPr txBox="1"/>
          <p:nvPr/>
        </p:nvSpPr>
        <p:spPr>
          <a:xfrm>
            <a:off x="5864469" y="4944754"/>
            <a:ext cx="543290" cy="369332"/>
          </a:xfrm>
          <a:prstGeom prst="rect">
            <a:avLst/>
          </a:prstGeom>
          <a:noFill/>
        </p:spPr>
        <p:txBody>
          <a:bodyPr wrap="none" rtlCol="0">
            <a:spAutoFit/>
          </a:bodyPr>
          <a:lstStyle/>
          <a:p>
            <a:r>
              <a:rPr lang="en-US" dirty="0"/>
              <a:t>Left</a:t>
            </a:r>
          </a:p>
        </p:txBody>
      </p:sp>
      <p:sp>
        <p:nvSpPr>
          <p:cNvPr id="7" name="TextBox 6">
            <a:extLst>
              <a:ext uri="{FF2B5EF4-FFF2-40B4-BE49-F238E27FC236}">
                <a16:creationId xmlns:a16="http://schemas.microsoft.com/office/drawing/2014/main" id="{7EE9D648-FD31-4AB3-9022-41445D030630}"/>
              </a:ext>
            </a:extLst>
          </p:cNvPr>
          <p:cNvSpPr txBox="1"/>
          <p:nvPr/>
        </p:nvSpPr>
        <p:spPr>
          <a:xfrm>
            <a:off x="7556497" y="4943734"/>
            <a:ext cx="703683" cy="369332"/>
          </a:xfrm>
          <a:prstGeom prst="rect">
            <a:avLst/>
          </a:prstGeom>
          <a:noFill/>
        </p:spPr>
        <p:txBody>
          <a:bodyPr wrap="square" rtlCol="0">
            <a:spAutoFit/>
          </a:bodyPr>
          <a:lstStyle/>
          <a:p>
            <a:r>
              <a:rPr lang="en-US" dirty="0"/>
              <a:t>Right</a:t>
            </a:r>
          </a:p>
        </p:txBody>
      </p:sp>
      <p:pic>
        <p:nvPicPr>
          <p:cNvPr id="8" name="Content Placeholder 4">
            <a:extLst>
              <a:ext uri="{FF2B5EF4-FFF2-40B4-BE49-F238E27FC236}">
                <a16:creationId xmlns:a16="http://schemas.microsoft.com/office/drawing/2014/main" id="{595E3681-6BA1-42A3-90E1-82D653705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68798" y="2934799"/>
            <a:ext cx="4352925" cy="3493477"/>
          </a:xfrm>
          <a:prstGeom prst="rect">
            <a:avLst/>
          </a:prstGeom>
        </p:spPr>
      </p:pic>
      <p:sp>
        <p:nvSpPr>
          <p:cNvPr id="9" name="TextBox 8">
            <a:extLst>
              <a:ext uri="{FF2B5EF4-FFF2-40B4-BE49-F238E27FC236}">
                <a16:creationId xmlns:a16="http://schemas.microsoft.com/office/drawing/2014/main" id="{C53AEE5D-E9E8-4FEA-9BDE-8DC75B8F8EC4}"/>
              </a:ext>
            </a:extLst>
          </p:cNvPr>
          <p:cNvSpPr txBox="1"/>
          <p:nvPr/>
        </p:nvSpPr>
        <p:spPr>
          <a:xfrm>
            <a:off x="281354" y="808892"/>
            <a:ext cx="10808677" cy="1200329"/>
          </a:xfrm>
          <a:prstGeom prst="rect">
            <a:avLst/>
          </a:prstGeom>
          <a:noFill/>
        </p:spPr>
        <p:txBody>
          <a:bodyPr wrap="square" rtlCol="0">
            <a:spAutoFit/>
          </a:bodyPr>
          <a:lstStyle/>
          <a:p>
            <a:pPr algn="ctr"/>
            <a:r>
              <a:rPr lang="en-US" sz="3600" u="sng" dirty="0">
                <a:effectLst>
                  <a:outerShdw blurRad="38100" dist="38100" dir="2700000" algn="tl">
                    <a:srgbClr val="000000">
                      <a:alpha val="43137"/>
                    </a:srgbClr>
                  </a:outerShdw>
                </a:effectLst>
              </a:rPr>
              <a:t>Main Entrance Inside Stairs – Left Walkway and Right Walkway with temperature Kiosk</a:t>
            </a:r>
          </a:p>
        </p:txBody>
      </p:sp>
    </p:spTree>
    <p:extLst>
      <p:ext uri="{BB962C8B-B14F-4D97-AF65-F5344CB8AC3E}">
        <p14:creationId xmlns:p14="http://schemas.microsoft.com/office/powerpoint/2010/main" val="149049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BF8B-7BE6-4227-B5B0-1E8703978E7A}"/>
              </a:ext>
            </a:extLst>
          </p:cNvPr>
          <p:cNvSpPr>
            <a:spLocks noGrp="1"/>
          </p:cNvSpPr>
          <p:nvPr>
            <p:ph type="title"/>
          </p:nvPr>
        </p:nvSpPr>
        <p:spPr>
          <a:xfrm>
            <a:off x="838200" y="365125"/>
            <a:ext cx="10515600" cy="1662967"/>
          </a:xfrm>
        </p:spPr>
        <p:txBody>
          <a:bodyPr>
            <a:normAutofit fontScale="90000"/>
          </a:bodyPr>
          <a:lstStyle/>
          <a:p>
            <a:pPr algn="ctr"/>
            <a:r>
              <a:rPr lang="en-US" sz="3600" b="1" u="sng" dirty="0">
                <a:effectLst>
                  <a:outerShdw blurRad="38100" dist="38100" dir="2700000" algn="tl">
                    <a:srgbClr val="000000">
                      <a:alpha val="43137"/>
                    </a:srgbClr>
                  </a:outerShdw>
                </a:effectLst>
              </a:rPr>
              <a:t>1</a:t>
            </a:r>
            <a:r>
              <a:rPr lang="en-US" sz="3600" b="1" u="sng" baseline="30000" dirty="0">
                <a:effectLst>
                  <a:outerShdw blurRad="38100" dist="38100" dir="2700000" algn="tl">
                    <a:srgbClr val="000000">
                      <a:alpha val="43137"/>
                    </a:srgbClr>
                  </a:outerShdw>
                </a:effectLst>
              </a:rPr>
              <a:t>st</a:t>
            </a:r>
            <a:r>
              <a:rPr lang="en-US" sz="3600" b="1" u="sng" dirty="0">
                <a:effectLst>
                  <a:outerShdw blurRad="38100" dist="38100" dir="2700000" algn="tl">
                    <a:srgbClr val="000000">
                      <a:alpha val="43137"/>
                    </a:srgbClr>
                  </a:outerShdw>
                </a:effectLst>
              </a:rPr>
              <a:t> Floor Hallway Right Walkway</a:t>
            </a:r>
            <a:br>
              <a:rPr lang="en-US" sz="3600" b="1" u="sng" dirty="0"/>
            </a:br>
            <a:br>
              <a:rPr lang="en-US" sz="3600" b="1" u="sng" dirty="0"/>
            </a:br>
            <a:r>
              <a:rPr lang="en-US" sz="2800" dirty="0"/>
              <a:t>*</a:t>
            </a:r>
            <a:r>
              <a:rPr lang="en-US" sz="2800" b="1" dirty="0"/>
              <a:t>Students entering through the right walkway will go through the right hallway, pick up their breakfast in a bag at the table and continue to their class, assisted by our staff while maintaining social distance</a:t>
            </a:r>
            <a:endParaRPr lang="en-US" sz="3600" b="1" u="sng" dirty="0"/>
          </a:p>
        </p:txBody>
      </p:sp>
      <p:pic>
        <p:nvPicPr>
          <p:cNvPr id="5" name="Content Placeholder 4">
            <a:extLst>
              <a:ext uri="{FF2B5EF4-FFF2-40B4-BE49-F238E27FC236}">
                <a16:creationId xmlns:a16="http://schemas.microsoft.com/office/drawing/2014/main" id="{8D0DDDBB-335D-4A78-BEF8-D45C45AA0E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38246" y="2051542"/>
            <a:ext cx="4302369" cy="4747846"/>
          </a:xfrm>
        </p:spPr>
      </p:pic>
      <p:sp>
        <p:nvSpPr>
          <p:cNvPr id="6" name="TextBox 5">
            <a:extLst>
              <a:ext uri="{FF2B5EF4-FFF2-40B4-BE49-F238E27FC236}">
                <a16:creationId xmlns:a16="http://schemas.microsoft.com/office/drawing/2014/main" id="{B1EB6598-8A86-42DB-9B81-BADB923E8A86}"/>
              </a:ext>
            </a:extLst>
          </p:cNvPr>
          <p:cNvSpPr txBox="1"/>
          <p:nvPr/>
        </p:nvSpPr>
        <p:spPr>
          <a:xfrm>
            <a:off x="5852160" y="4743450"/>
            <a:ext cx="668260" cy="369332"/>
          </a:xfrm>
          <a:prstGeom prst="rect">
            <a:avLst/>
          </a:prstGeom>
          <a:noFill/>
        </p:spPr>
        <p:txBody>
          <a:bodyPr wrap="none" rtlCol="0">
            <a:spAutoFit/>
          </a:bodyPr>
          <a:lstStyle/>
          <a:p>
            <a:r>
              <a:rPr lang="en-US" dirty="0"/>
              <a:t>Right</a:t>
            </a:r>
          </a:p>
        </p:txBody>
      </p:sp>
    </p:spTree>
    <p:extLst>
      <p:ext uri="{BB962C8B-B14F-4D97-AF65-F5344CB8AC3E}">
        <p14:creationId xmlns:p14="http://schemas.microsoft.com/office/powerpoint/2010/main" val="75045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917D-92A0-46FA-BE19-D7E9098C3A55}"/>
              </a:ext>
            </a:extLst>
          </p:cNvPr>
          <p:cNvSpPr>
            <a:spLocks noGrp="1"/>
          </p:cNvSpPr>
          <p:nvPr>
            <p:ph type="title"/>
          </p:nvPr>
        </p:nvSpPr>
        <p:spPr>
          <a:xfrm>
            <a:off x="838200" y="365125"/>
            <a:ext cx="10515600" cy="1897429"/>
          </a:xfrm>
        </p:spPr>
        <p:txBody>
          <a:bodyPr>
            <a:normAutofit fontScale="90000"/>
          </a:bodyPr>
          <a:lstStyle/>
          <a:p>
            <a:pPr algn="ctr"/>
            <a:r>
              <a:rPr lang="en-US" sz="4900" b="1" i="1" u="sng" dirty="0">
                <a:effectLst>
                  <a:outerShdw blurRad="38100" dist="38100" dir="2700000" algn="tl">
                    <a:srgbClr val="000000">
                      <a:alpha val="43137"/>
                    </a:srgbClr>
                  </a:outerShdw>
                </a:effectLst>
              </a:rPr>
              <a:t>1</a:t>
            </a:r>
            <a:r>
              <a:rPr lang="en-US" sz="4900" b="1" i="1" u="sng" baseline="30000" dirty="0">
                <a:effectLst>
                  <a:outerShdw blurRad="38100" dist="38100" dir="2700000" algn="tl">
                    <a:srgbClr val="000000">
                      <a:alpha val="43137"/>
                    </a:srgbClr>
                  </a:outerShdw>
                </a:effectLst>
              </a:rPr>
              <a:t>st</a:t>
            </a:r>
            <a:r>
              <a:rPr lang="en-US" sz="4900" b="1" i="1" u="sng" dirty="0">
                <a:effectLst>
                  <a:outerShdw blurRad="38100" dist="38100" dir="2700000" algn="tl">
                    <a:srgbClr val="000000">
                      <a:alpha val="43137"/>
                    </a:srgbClr>
                  </a:outerShdw>
                </a:effectLst>
              </a:rPr>
              <a:t> Floor Hallway Left Walkway</a:t>
            </a:r>
            <a:br>
              <a:rPr lang="en-US" sz="3600" b="1" u="sng" dirty="0"/>
            </a:br>
            <a:br>
              <a:rPr lang="en-US" sz="3600" b="1" u="sng" dirty="0"/>
            </a:br>
            <a:r>
              <a:rPr lang="en-US" sz="3600" b="1" dirty="0"/>
              <a:t>*</a:t>
            </a:r>
            <a:r>
              <a:rPr lang="en-US" sz="2800" b="1" dirty="0"/>
              <a:t>Students entering through the left walkway will use the left hallway to pick up their breakfast in a bag and continue to their class assisted by our staff while maintaining social distance</a:t>
            </a:r>
          </a:p>
        </p:txBody>
      </p:sp>
      <p:pic>
        <p:nvPicPr>
          <p:cNvPr id="5" name="Content Placeholder 4">
            <a:extLst>
              <a:ext uri="{FF2B5EF4-FFF2-40B4-BE49-F238E27FC236}">
                <a16:creationId xmlns:a16="http://schemas.microsoft.com/office/drawing/2014/main" id="{7FEC0E68-6694-4D34-9E8F-D8971A7F6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009290" y="2379786"/>
            <a:ext cx="4232034" cy="4349261"/>
          </a:xfrm>
        </p:spPr>
      </p:pic>
      <p:sp>
        <p:nvSpPr>
          <p:cNvPr id="6" name="TextBox 5">
            <a:extLst>
              <a:ext uri="{FF2B5EF4-FFF2-40B4-BE49-F238E27FC236}">
                <a16:creationId xmlns:a16="http://schemas.microsoft.com/office/drawing/2014/main" id="{8C715529-6A09-4F56-B08F-3E6A81251F25}"/>
              </a:ext>
            </a:extLst>
          </p:cNvPr>
          <p:cNvSpPr txBox="1"/>
          <p:nvPr/>
        </p:nvSpPr>
        <p:spPr>
          <a:xfrm>
            <a:off x="6003632" y="3931920"/>
            <a:ext cx="543290" cy="369332"/>
          </a:xfrm>
          <a:prstGeom prst="rect">
            <a:avLst/>
          </a:prstGeom>
          <a:noFill/>
        </p:spPr>
        <p:txBody>
          <a:bodyPr wrap="none" rtlCol="0">
            <a:spAutoFit/>
          </a:bodyPr>
          <a:lstStyle/>
          <a:p>
            <a:r>
              <a:rPr lang="en-US" dirty="0"/>
              <a:t>Left</a:t>
            </a:r>
          </a:p>
        </p:txBody>
      </p:sp>
    </p:spTree>
    <p:extLst>
      <p:ext uri="{BB962C8B-B14F-4D97-AF65-F5344CB8AC3E}">
        <p14:creationId xmlns:p14="http://schemas.microsoft.com/office/powerpoint/2010/main" val="74594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E2FF8C-4D15-40BC-B862-9744C6E6A117}"/>
              </a:ext>
            </a:extLst>
          </p:cNvPr>
          <p:cNvSpPr>
            <a:spLocks noGrp="1"/>
          </p:cNvSpPr>
          <p:nvPr>
            <p:ph idx="1"/>
          </p:nvPr>
        </p:nvSpPr>
        <p:spPr>
          <a:xfrm>
            <a:off x="838200" y="1899137"/>
            <a:ext cx="10515600" cy="4277825"/>
          </a:xfrm>
        </p:spPr>
        <p:txBody>
          <a:bodyPr>
            <a:normAutofit/>
          </a:bodyPr>
          <a:lstStyle/>
          <a:p>
            <a:pPr marL="0" indent="0" algn="ctr">
              <a:buNone/>
            </a:pPr>
            <a:r>
              <a:rPr lang="en-US" sz="6600" b="1" i="1" u="sng" dirty="0">
                <a:effectLst>
                  <a:outerShdw blurRad="38100" dist="38100" dir="2700000" algn="tl">
                    <a:srgbClr val="000000">
                      <a:alpha val="43137"/>
                    </a:srgbClr>
                  </a:outerShdw>
                </a:effectLst>
                <a:latin typeface="+mj-lt"/>
              </a:rPr>
              <a:t>P.M. DISMISSAL PROCEDURES</a:t>
            </a:r>
          </a:p>
          <a:p>
            <a:pPr marL="0" indent="0" algn="ctr">
              <a:buNone/>
            </a:pPr>
            <a:endParaRPr lang="en-US" sz="6000" dirty="0"/>
          </a:p>
          <a:p>
            <a:pPr marL="0" indent="0" algn="ctr">
              <a:buNone/>
            </a:pPr>
            <a:r>
              <a:rPr lang="en-US" sz="5400" b="1" dirty="0"/>
              <a:t>2:40pm – 3:15pm</a:t>
            </a:r>
          </a:p>
        </p:txBody>
      </p:sp>
    </p:spTree>
    <p:extLst>
      <p:ext uri="{BB962C8B-B14F-4D97-AF65-F5344CB8AC3E}">
        <p14:creationId xmlns:p14="http://schemas.microsoft.com/office/powerpoint/2010/main" val="134665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4E6F-344F-42BE-B54F-7F55EABC9F73}"/>
              </a:ext>
            </a:extLst>
          </p:cNvPr>
          <p:cNvSpPr>
            <a:spLocks noGrp="1"/>
          </p:cNvSpPr>
          <p:nvPr>
            <p:ph type="title"/>
          </p:nvPr>
        </p:nvSpPr>
        <p:spPr>
          <a:xfrm>
            <a:off x="838200" y="0"/>
            <a:ext cx="10515600" cy="5932967"/>
          </a:xfrm>
        </p:spPr>
        <p:txBody>
          <a:bodyPr>
            <a:normAutofit/>
          </a:bodyPr>
          <a:lstStyle/>
          <a:p>
            <a:r>
              <a:rPr lang="en-US" sz="5400" b="1" i="1" u="sng" dirty="0">
                <a:effectLst>
                  <a:outerShdw blurRad="38100" dist="38100" dir="2700000" algn="tl">
                    <a:srgbClr val="000000">
                      <a:alpha val="43137"/>
                    </a:srgbClr>
                  </a:outerShdw>
                </a:effectLst>
              </a:rPr>
              <a:t>Main Entrance to Van Cortlandt Ave</a:t>
            </a:r>
            <a:r>
              <a:rPr lang="en-US" sz="5400" dirty="0"/>
              <a:t>.</a:t>
            </a:r>
            <a:br>
              <a:rPr lang="en-US" sz="5400" dirty="0"/>
            </a:br>
            <a:r>
              <a:rPr lang="en-US" b="1" i="1" u="sng" dirty="0">
                <a:effectLst>
                  <a:outerShdw blurRad="38100" dist="38100" dir="2700000" algn="tl">
                    <a:srgbClr val="000000">
                      <a:alpha val="43137"/>
                    </a:srgbClr>
                  </a:outerShdw>
                </a:effectLst>
              </a:rPr>
              <a:t>Bus Dismissal</a:t>
            </a:r>
            <a:r>
              <a:rPr lang="en-US" b="1" i="1" dirty="0"/>
              <a:t>– 2:55pm – 3:15pm</a:t>
            </a:r>
            <a:br>
              <a:rPr lang="en-US" b="1" i="1" dirty="0"/>
            </a:br>
            <a:br>
              <a:rPr lang="en-US" dirty="0"/>
            </a:br>
            <a:r>
              <a:rPr lang="en-US" b="1" i="1" u="sng" dirty="0">
                <a:effectLst>
                  <a:outerShdw blurRad="38100" dist="38100" dir="2700000" algn="tl">
                    <a:srgbClr val="000000">
                      <a:alpha val="43137"/>
                    </a:srgbClr>
                  </a:outerShdw>
                </a:effectLst>
              </a:rPr>
              <a:t>Kindergarten</a:t>
            </a:r>
            <a:r>
              <a:rPr lang="en-US" b="1" i="1" dirty="0">
                <a:effectLst>
                  <a:outerShdw blurRad="38100" dist="38100" dir="2700000" algn="tl">
                    <a:srgbClr val="000000">
                      <a:alpha val="43137"/>
                    </a:srgbClr>
                  </a:outerShdw>
                </a:effectLst>
              </a:rPr>
              <a:t> – 2:40pm</a:t>
            </a:r>
            <a:br>
              <a:rPr lang="en-US" b="1" i="1" dirty="0">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r>
              <a:rPr lang="en-US" b="1" i="1" u="sng" dirty="0">
                <a:effectLst>
                  <a:outerShdw blurRad="38100" dist="38100" dir="2700000" algn="tl">
                    <a:srgbClr val="000000">
                      <a:alpha val="43137"/>
                    </a:srgbClr>
                  </a:outerShdw>
                </a:effectLst>
              </a:rPr>
              <a:t>4</a:t>
            </a:r>
            <a:r>
              <a:rPr lang="en-US" b="1" i="1" u="sng" baseline="30000" dirty="0">
                <a:effectLst>
                  <a:outerShdw blurRad="38100" dist="38100" dir="2700000" algn="tl">
                    <a:srgbClr val="000000">
                      <a:alpha val="43137"/>
                    </a:srgbClr>
                  </a:outerShdw>
                </a:effectLst>
              </a:rPr>
              <a:t>th</a:t>
            </a:r>
            <a:r>
              <a:rPr lang="en-US" b="1" i="1" u="sng" dirty="0">
                <a:effectLst>
                  <a:outerShdw blurRad="38100" dist="38100" dir="2700000" algn="tl">
                    <a:srgbClr val="000000">
                      <a:alpha val="43137"/>
                    </a:srgbClr>
                  </a:outerShdw>
                </a:effectLst>
              </a:rPr>
              <a:t> Grade </a:t>
            </a:r>
            <a:r>
              <a:rPr lang="en-US" b="1" i="1" dirty="0">
                <a:effectLst>
                  <a:outerShdw blurRad="38100" dist="38100" dir="2700000" algn="tl">
                    <a:srgbClr val="000000">
                      <a:alpha val="43137"/>
                    </a:srgbClr>
                  </a:outerShdw>
                </a:effectLst>
              </a:rPr>
              <a:t>– 2:50pm </a:t>
            </a:r>
          </a:p>
        </p:txBody>
      </p:sp>
      <p:pic>
        <p:nvPicPr>
          <p:cNvPr id="5" name="Content Placeholder 4">
            <a:extLst>
              <a:ext uri="{FF2B5EF4-FFF2-40B4-BE49-F238E27FC236}">
                <a16:creationId xmlns:a16="http://schemas.microsoft.com/office/drawing/2014/main" id="{3F325F87-54A0-43B2-AA42-6E6337C62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177700" y="2843702"/>
            <a:ext cx="4206875" cy="3821722"/>
          </a:xfrm>
        </p:spPr>
      </p:pic>
    </p:spTree>
    <p:extLst>
      <p:ext uri="{BB962C8B-B14F-4D97-AF65-F5344CB8AC3E}">
        <p14:creationId xmlns:p14="http://schemas.microsoft.com/office/powerpoint/2010/main" val="207665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0369-2586-4E3E-AD1E-961BC8189E3B}"/>
              </a:ext>
            </a:extLst>
          </p:cNvPr>
          <p:cNvSpPr>
            <a:spLocks noGrp="1"/>
          </p:cNvSpPr>
          <p:nvPr>
            <p:ph type="title"/>
          </p:nvPr>
        </p:nvSpPr>
        <p:spPr>
          <a:xfrm>
            <a:off x="838200" y="236172"/>
            <a:ext cx="10515600" cy="5941890"/>
          </a:xfrm>
        </p:spPr>
        <p:txBody>
          <a:bodyPr>
            <a:normAutofit fontScale="90000"/>
          </a:bodyPr>
          <a:lstStyle/>
          <a:p>
            <a:r>
              <a:rPr lang="en-US" sz="5400" b="1" u="sng" dirty="0">
                <a:ln w="0"/>
                <a:effectLst>
                  <a:outerShdw blurRad="38100" dist="19050" dir="2700000" algn="tl" rotWithShape="0">
                    <a:schemeClr val="dk1">
                      <a:alpha val="40000"/>
                    </a:schemeClr>
                  </a:outerShdw>
                </a:effectLst>
              </a:rPr>
              <a:t>Stairwell 1 Exit to Parking Lot </a:t>
            </a:r>
            <a:br>
              <a:rPr lang="en-US" b="1" u="sng" dirty="0">
                <a:effectLst>
                  <a:outerShdw blurRad="38100" dist="38100" dir="2700000" algn="tl">
                    <a:srgbClr val="000000">
                      <a:alpha val="43137"/>
                    </a:srgbClr>
                  </a:outerShdw>
                </a:effectLst>
              </a:rPr>
            </a:br>
            <a:r>
              <a:rPr lang="en-US" sz="3100" b="1" i="1" dirty="0">
                <a:effectLst>
                  <a:outerShdw blurRad="38100" dist="38100" dir="2700000" algn="tl">
                    <a:srgbClr val="000000">
                      <a:alpha val="43137"/>
                    </a:srgbClr>
                  </a:outerShdw>
                </a:effectLst>
              </a:rPr>
              <a:t>(</a:t>
            </a:r>
            <a:r>
              <a:rPr lang="en-US" sz="3100" b="1" i="1" u="sng" dirty="0">
                <a:effectLst>
                  <a:outerShdw blurRad="38100" dist="38100" dir="2700000" algn="tl">
                    <a:srgbClr val="000000">
                      <a:alpha val="43137"/>
                    </a:srgbClr>
                  </a:outerShdw>
                </a:effectLst>
              </a:rPr>
              <a:t>Grades PK-2 </a:t>
            </a:r>
            <a:r>
              <a:rPr lang="en-US" sz="3100" b="1" i="1" dirty="0">
                <a:effectLst>
                  <a:outerShdw blurRad="38100" dist="38100" dir="2700000" algn="tl">
                    <a:srgbClr val="000000">
                      <a:alpha val="43137"/>
                    </a:srgbClr>
                  </a:outerShdw>
                </a:effectLst>
              </a:rPr>
              <a:t>-Sign-Out Required; </a:t>
            </a:r>
            <a:r>
              <a:rPr lang="en-US" sz="3100" b="1" i="1" u="sng" dirty="0">
                <a:effectLst>
                  <a:outerShdw blurRad="38100" dist="38100" dir="2700000" algn="tl">
                    <a:srgbClr val="000000">
                      <a:alpha val="43137"/>
                    </a:srgbClr>
                  </a:outerShdw>
                </a:effectLst>
              </a:rPr>
              <a:t>Grade 3 </a:t>
            </a:r>
            <a:r>
              <a:rPr lang="en-US" sz="3100" b="1" i="1" dirty="0">
                <a:effectLst>
                  <a:outerShdw blurRad="38100" dist="38100" dir="2700000" algn="tl">
                    <a:srgbClr val="000000">
                      <a:alpha val="43137"/>
                    </a:srgbClr>
                  </a:outerShdw>
                </a:effectLst>
              </a:rPr>
              <a:t>– Guardian required)</a:t>
            </a:r>
            <a:br>
              <a:rPr lang="en-US" b="1" u="sng" dirty="0">
                <a:effectLst>
                  <a:outerShdw blurRad="38100" dist="38100" dir="2700000" algn="tl">
                    <a:srgbClr val="000000">
                      <a:alpha val="43137"/>
                    </a:srgbClr>
                  </a:outerShdw>
                </a:effectLst>
              </a:rPr>
            </a:br>
            <a:br>
              <a:rPr lang="en-US" b="1" u="sng"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PK</a:t>
            </a:r>
            <a:r>
              <a:rPr lang="en-US" sz="5400" b="1" i="1" dirty="0">
                <a:effectLst>
                  <a:outerShdw blurRad="38100" dist="38100" dir="2700000" algn="tl">
                    <a:srgbClr val="000000">
                      <a:alpha val="43137"/>
                    </a:srgbClr>
                  </a:outerShdw>
                </a:effectLst>
              </a:rPr>
              <a:t> – 2:40pm</a:t>
            </a:r>
            <a:br>
              <a:rPr lang="en-US" sz="5400" b="1" i="1"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1</a:t>
            </a:r>
            <a:r>
              <a:rPr lang="en-US" sz="5400" b="1" i="1" u="sng" baseline="30000" dirty="0">
                <a:effectLst>
                  <a:outerShdw blurRad="38100" dist="38100" dir="2700000" algn="tl">
                    <a:srgbClr val="000000">
                      <a:alpha val="43137"/>
                    </a:srgbClr>
                  </a:outerShdw>
                </a:effectLst>
              </a:rPr>
              <a:t>st</a:t>
            </a:r>
            <a:r>
              <a:rPr lang="en-US" sz="5400" b="1" i="1" u="sng" dirty="0">
                <a:effectLst>
                  <a:outerShdw blurRad="38100" dist="38100" dir="2700000" algn="tl">
                    <a:srgbClr val="000000">
                      <a:alpha val="43137"/>
                    </a:srgbClr>
                  </a:outerShdw>
                </a:effectLst>
              </a:rPr>
              <a:t> Grade </a:t>
            </a:r>
            <a:r>
              <a:rPr lang="en-US" sz="5400" b="1" i="1" dirty="0">
                <a:effectLst>
                  <a:outerShdw blurRad="38100" dist="38100" dir="2700000" algn="tl">
                    <a:srgbClr val="000000">
                      <a:alpha val="43137"/>
                    </a:srgbClr>
                  </a:outerShdw>
                </a:effectLst>
              </a:rPr>
              <a:t>– 2:45pm</a:t>
            </a:r>
            <a:br>
              <a:rPr lang="en-US" sz="5400" b="1" i="1"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2</a:t>
            </a:r>
            <a:r>
              <a:rPr lang="en-US" sz="5400" b="1" i="1" u="sng" baseline="30000" dirty="0">
                <a:effectLst>
                  <a:outerShdw blurRad="38100" dist="38100" dir="2700000" algn="tl">
                    <a:srgbClr val="000000">
                      <a:alpha val="43137"/>
                    </a:srgbClr>
                  </a:outerShdw>
                </a:effectLst>
              </a:rPr>
              <a:t>nd</a:t>
            </a:r>
            <a:r>
              <a:rPr lang="en-US" sz="5400" b="1" i="1" u="sng" dirty="0">
                <a:effectLst>
                  <a:outerShdw blurRad="38100" dist="38100" dir="2700000" algn="tl">
                    <a:srgbClr val="000000">
                      <a:alpha val="43137"/>
                    </a:srgbClr>
                  </a:outerShdw>
                </a:effectLst>
              </a:rPr>
              <a:t> Grade </a:t>
            </a:r>
            <a:r>
              <a:rPr lang="en-US" sz="5400" b="1" i="1" dirty="0">
                <a:effectLst>
                  <a:outerShdw blurRad="38100" dist="38100" dir="2700000" algn="tl">
                    <a:srgbClr val="000000">
                      <a:alpha val="43137"/>
                    </a:srgbClr>
                  </a:outerShdw>
                </a:effectLst>
              </a:rPr>
              <a:t>– 2:55pm</a:t>
            </a:r>
            <a:br>
              <a:rPr lang="en-US" sz="5400" b="1" i="1"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7</a:t>
            </a:r>
            <a:r>
              <a:rPr lang="en-US" sz="5400" b="1" i="1" u="sng" baseline="30000" dirty="0">
                <a:effectLst>
                  <a:outerShdw blurRad="38100" dist="38100" dir="2700000" algn="tl">
                    <a:srgbClr val="000000">
                      <a:alpha val="43137"/>
                    </a:srgbClr>
                  </a:outerShdw>
                </a:effectLst>
              </a:rPr>
              <a:t>th</a:t>
            </a:r>
            <a:r>
              <a:rPr lang="en-US" sz="5400" b="1" i="1" u="sng" dirty="0">
                <a:effectLst>
                  <a:outerShdw blurRad="38100" dist="38100" dir="2700000" algn="tl">
                    <a:srgbClr val="000000">
                      <a:alpha val="43137"/>
                    </a:srgbClr>
                  </a:outerShdw>
                </a:effectLst>
              </a:rPr>
              <a:t> Grade </a:t>
            </a:r>
            <a:r>
              <a:rPr lang="en-US" sz="5400" b="1" i="1" dirty="0">
                <a:effectLst>
                  <a:outerShdw blurRad="38100" dist="38100" dir="2700000" algn="tl">
                    <a:srgbClr val="000000">
                      <a:alpha val="43137"/>
                    </a:srgbClr>
                  </a:outerShdw>
                </a:effectLst>
              </a:rPr>
              <a:t>– 3:10pm</a:t>
            </a:r>
            <a:br>
              <a:rPr lang="en-US" sz="5400" b="1" i="1"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8</a:t>
            </a:r>
            <a:r>
              <a:rPr lang="en-US" sz="5400" b="1" i="1" u="sng" baseline="30000" dirty="0">
                <a:effectLst>
                  <a:outerShdw blurRad="38100" dist="38100" dir="2700000" algn="tl">
                    <a:srgbClr val="000000">
                      <a:alpha val="43137"/>
                    </a:srgbClr>
                  </a:outerShdw>
                </a:effectLst>
              </a:rPr>
              <a:t>th</a:t>
            </a:r>
            <a:r>
              <a:rPr lang="en-US" sz="5400" b="1" i="1" u="sng" dirty="0">
                <a:effectLst>
                  <a:outerShdw blurRad="38100" dist="38100" dir="2700000" algn="tl">
                    <a:srgbClr val="000000">
                      <a:alpha val="43137"/>
                    </a:srgbClr>
                  </a:outerShdw>
                </a:effectLst>
              </a:rPr>
              <a:t> Grade </a:t>
            </a:r>
            <a:r>
              <a:rPr lang="en-US" sz="5400" b="1" i="1" dirty="0">
                <a:effectLst>
                  <a:outerShdw blurRad="38100" dist="38100" dir="2700000" algn="tl">
                    <a:srgbClr val="000000">
                      <a:alpha val="43137"/>
                    </a:srgbClr>
                  </a:outerShdw>
                </a:effectLst>
              </a:rPr>
              <a:t>– 3:15pm</a:t>
            </a:r>
            <a:br>
              <a:rPr lang="en-US" sz="5400" b="1" dirty="0"/>
            </a:br>
            <a:endParaRPr lang="en-US" sz="5400" b="1" u="sng" dirty="0">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A0B46164-5908-4058-BC5B-29EEDE834E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092953" y="2758954"/>
            <a:ext cx="4352925" cy="3845170"/>
          </a:xfrm>
        </p:spPr>
      </p:pic>
    </p:spTree>
    <p:extLst>
      <p:ext uri="{BB962C8B-B14F-4D97-AF65-F5344CB8AC3E}">
        <p14:creationId xmlns:p14="http://schemas.microsoft.com/office/powerpoint/2010/main" val="529062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53A6-5B88-4336-9703-20827394071C}"/>
              </a:ext>
            </a:extLst>
          </p:cNvPr>
          <p:cNvSpPr>
            <a:spLocks noGrp="1"/>
          </p:cNvSpPr>
          <p:nvPr>
            <p:ph type="title"/>
          </p:nvPr>
        </p:nvSpPr>
        <p:spPr>
          <a:xfrm>
            <a:off x="838200" y="365125"/>
            <a:ext cx="10515600" cy="4875090"/>
          </a:xfrm>
        </p:spPr>
        <p:txBody>
          <a:bodyPr>
            <a:normAutofit/>
          </a:bodyPr>
          <a:lstStyle/>
          <a:p>
            <a:r>
              <a:rPr lang="en-US" sz="4800" b="1" u="sng" dirty="0">
                <a:effectLst>
                  <a:outerShdw blurRad="38100" dist="38100" dir="2700000" algn="tl">
                    <a:srgbClr val="000000">
                      <a:alpha val="43137"/>
                    </a:srgbClr>
                  </a:outerShdw>
                </a:effectLst>
              </a:rPr>
              <a:t>Stairwell 2 Exit to Parking Lot</a:t>
            </a:r>
            <a:br>
              <a:rPr lang="en-US" b="1" u="sng" dirty="0">
                <a:effectLst>
                  <a:outerShdw blurRad="38100" dist="38100" dir="2700000" algn="tl">
                    <a:srgbClr val="000000">
                      <a:alpha val="43137"/>
                    </a:srgbClr>
                  </a:outerShdw>
                </a:effectLst>
              </a:rPr>
            </a:br>
            <a:r>
              <a:rPr lang="en-US" sz="3100" b="1" i="1" u="sng" dirty="0">
                <a:effectLst>
                  <a:outerShdw blurRad="38100" dist="38100" dir="2700000" algn="tl">
                    <a:srgbClr val="000000">
                      <a:alpha val="43137"/>
                    </a:srgbClr>
                  </a:outerShdw>
                </a:effectLst>
              </a:rPr>
              <a:t>(Grade 3 – Guardian required)</a:t>
            </a:r>
            <a:br>
              <a:rPr lang="en-US" sz="3100" b="1" i="1" u="sng" dirty="0">
                <a:effectLst>
                  <a:outerShdw blurRad="38100" dist="38100" dir="2700000" algn="tl">
                    <a:srgbClr val="000000">
                      <a:alpha val="43137"/>
                    </a:srgbClr>
                  </a:outerShdw>
                </a:effectLst>
              </a:rPr>
            </a:br>
            <a:br>
              <a:rPr lang="en-US" sz="3100" b="1" i="1" u="sng"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3</a:t>
            </a:r>
            <a:r>
              <a:rPr lang="en-US" sz="5400" b="1" i="1" u="sng" baseline="30000" dirty="0">
                <a:effectLst>
                  <a:outerShdw blurRad="38100" dist="38100" dir="2700000" algn="tl">
                    <a:srgbClr val="000000">
                      <a:alpha val="43137"/>
                    </a:srgbClr>
                  </a:outerShdw>
                </a:effectLst>
              </a:rPr>
              <a:t>rd</a:t>
            </a:r>
            <a:r>
              <a:rPr lang="en-US" sz="5400" b="1" i="1" u="sng" dirty="0">
                <a:effectLst>
                  <a:outerShdw blurRad="38100" dist="38100" dir="2700000" algn="tl">
                    <a:srgbClr val="000000">
                      <a:alpha val="43137"/>
                    </a:srgbClr>
                  </a:outerShdw>
                </a:effectLst>
              </a:rPr>
              <a:t> Grade – 2:45pm</a:t>
            </a:r>
            <a:br>
              <a:rPr lang="en-US" sz="5400" b="1" i="1" u="sng"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5</a:t>
            </a:r>
            <a:r>
              <a:rPr lang="en-US" sz="5400" b="1" i="1" u="sng" baseline="30000" dirty="0">
                <a:effectLst>
                  <a:outerShdw blurRad="38100" dist="38100" dir="2700000" algn="tl">
                    <a:srgbClr val="000000">
                      <a:alpha val="43137"/>
                    </a:srgbClr>
                  </a:outerShdw>
                </a:effectLst>
              </a:rPr>
              <a:t>th</a:t>
            </a:r>
            <a:r>
              <a:rPr lang="en-US" sz="5400" b="1" i="1" u="sng" dirty="0">
                <a:effectLst>
                  <a:outerShdw blurRad="38100" dist="38100" dir="2700000" algn="tl">
                    <a:srgbClr val="000000">
                      <a:alpha val="43137"/>
                    </a:srgbClr>
                  </a:outerShdw>
                </a:effectLst>
              </a:rPr>
              <a:t> Grade – 2:55pm</a:t>
            </a:r>
            <a:br>
              <a:rPr lang="en-US" sz="5400" b="1" i="1" u="sng" dirty="0">
                <a:effectLst>
                  <a:outerShdw blurRad="38100" dist="38100" dir="2700000" algn="tl">
                    <a:srgbClr val="000000">
                      <a:alpha val="43137"/>
                    </a:srgbClr>
                  </a:outerShdw>
                </a:effectLst>
              </a:rPr>
            </a:br>
            <a:r>
              <a:rPr lang="en-US" sz="5400" b="1" i="1" u="sng" dirty="0">
                <a:effectLst>
                  <a:outerShdw blurRad="38100" dist="38100" dir="2700000" algn="tl">
                    <a:srgbClr val="000000">
                      <a:alpha val="43137"/>
                    </a:srgbClr>
                  </a:outerShdw>
                </a:effectLst>
              </a:rPr>
              <a:t>6</a:t>
            </a:r>
            <a:r>
              <a:rPr lang="en-US" sz="5400" b="1" i="1" u="sng" baseline="30000" dirty="0">
                <a:effectLst>
                  <a:outerShdw blurRad="38100" dist="38100" dir="2700000" algn="tl">
                    <a:srgbClr val="000000">
                      <a:alpha val="43137"/>
                    </a:srgbClr>
                  </a:outerShdw>
                </a:effectLst>
              </a:rPr>
              <a:t>th</a:t>
            </a:r>
            <a:r>
              <a:rPr lang="en-US" sz="5400" b="1" i="1" u="sng" dirty="0">
                <a:effectLst>
                  <a:outerShdw blurRad="38100" dist="38100" dir="2700000" algn="tl">
                    <a:srgbClr val="000000">
                      <a:alpha val="43137"/>
                    </a:srgbClr>
                  </a:outerShdw>
                </a:effectLst>
              </a:rPr>
              <a:t> Grade – 3:05pm</a:t>
            </a:r>
          </a:p>
        </p:txBody>
      </p:sp>
      <p:pic>
        <p:nvPicPr>
          <p:cNvPr id="5" name="Content Placeholder 4">
            <a:extLst>
              <a:ext uri="{FF2B5EF4-FFF2-40B4-BE49-F238E27FC236}">
                <a16:creationId xmlns:a16="http://schemas.microsoft.com/office/drawing/2014/main" id="{295A1012-2384-440A-953D-5007960251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946416" y="2612416"/>
            <a:ext cx="4352925" cy="4138244"/>
          </a:xfrm>
        </p:spPr>
      </p:pic>
    </p:spTree>
    <p:extLst>
      <p:ext uri="{BB962C8B-B14F-4D97-AF65-F5344CB8AC3E}">
        <p14:creationId xmlns:p14="http://schemas.microsoft.com/office/powerpoint/2010/main" val="2330234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3BF540-CAFC-4C9C-A84A-F5558BF4EF7A}"/>
              </a:ext>
            </a:extLst>
          </p:cNvPr>
          <p:cNvPicPr>
            <a:picLocks noChangeAspect="1"/>
          </p:cNvPicPr>
          <p:nvPr/>
        </p:nvPicPr>
        <p:blipFill>
          <a:blip r:embed="rId2"/>
          <a:stretch>
            <a:fillRect/>
          </a:stretch>
        </p:blipFill>
        <p:spPr>
          <a:xfrm>
            <a:off x="1519428" y="512826"/>
            <a:ext cx="9153144" cy="5832348"/>
          </a:xfrm>
          <a:prstGeom prst="rect">
            <a:avLst/>
          </a:prstGeom>
        </p:spPr>
      </p:pic>
    </p:spTree>
    <p:extLst>
      <p:ext uri="{BB962C8B-B14F-4D97-AF65-F5344CB8AC3E}">
        <p14:creationId xmlns:p14="http://schemas.microsoft.com/office/powerpoint/2010/main" val="21088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5E9FF-F993-4D48-B200-9A63A723C0F0}"/>
              </a:ext>
            </a:extLst>
          </p:cNvPr>
          <p:cNvPicPr>
            <a:picLocks noChangeAspect="1"/>
          </p:cNvPicPr>
          <p:nvPr/>
        </p:nvPicPr>
        <p:blipFill>
          <a:blip r:embed="rId2"/>
          <a:stretch>
            <a:fillRect/>
          </a:stretch>
        </p:blipFill>
        <p:spPr>
          <a:xfrm>
            <a:off x="1519428" y="709422"/>
            <a:ext cx="9153144" cy="5439156"/>
          </a:xfrm>
          <a:prstGeom prst="rect">
            <a:avLst/>
          </a:prstGeom>
        </p:spPr>
      </p:pic>
    </p:spTree>
    <p:extLst>
      <p:ext uri="{BB962C8B-B14F-4D97-AF65-F5344CB8AC3E}">
        <p14:creationId xmlns:p14="http://schemas.microsoft.com/office/powerpoint/2010/main" val="420140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3979A-255F-45DC-82F8-76A49941B820}"/>
              </a:ext>
            </a:extLst>
          </p:cNvPr>
          <p:cNvPicPr>
            <a:picLocks noChangeAspect="1"/>
          </p:cNvPicPr>
          <p:nvPr/>
        </p:nvPicPr>
        <p:blipFill>
          <a:blip r:embed="rId2"/>
          <a:stretch>
            <a:fillRect/>
          </a:stretch>
        </p:blipFill>
        <p:spPr>
          <a:xfrm>
            <a:off x="1519428" y="408432"/>
            <a:ext cx="9153144" cy="6041136"/>
          </a:xfrm>
          <a:prstGeom prst="rect">
            <a:avLst/>
          </a:prstGeom>
        </p:spPr>
      </p:pic>
      <p:sp>
        <p:nvSpPr>
          <p:cNvPr id="5" name="TextBox 4">
            <a:extLst>
              <a:ext uri="{FF2B5EF4-FFF2-40B4-BE49-F238E27FC236}">
                <a16:creationId xmlns:a16="http://schemas.microsoft.com/office/drawing/2014/main" id="{B12641AD-3399-484A-BB64-0165CC972CAA}"/>
              </a:ext>
            </a:extLst>
          </p:cNvPr>
          <p:cNvSpPr txBox="1"/>
          <p:nvPr/>
        </p:nvSpPr>
        <p:spPr>
          <a:xfrm>
            <a:off x="1312985" y="6072554"/>
            <a:ext cx="300082"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88084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91C74-9B09-43E6-8139-6F1A72C4B4F9}"/>
              </a:ext>
            </a:extLst>
          </p:cNvPr>
          <p:cNvPicPr>
            <a:picLocks noChangeAspect="1"/>
          </p:cNvPicPr>
          <p:nvPr/>
        </p:nvPicPr>
        <p:blipFill>
          <a:blip r:embed="rId2"/>
          <a:stretch>
            <a:fillRect/>
          </a:stretch>
        </p:blipFill>
        <p:spPr>
          <a:xfrm>
            <a:off x="1929736" y="320798"/>
            <a:ext cx="9153144" cy="5873496"/>
          </a:xfrm>
          <a:prstGeom prst="rect">
            <a:avLst/>
          </a:prstGeom>
        </p:spPr>
      </p:pic>
      <p:sp>
        <p:nvSpPr>
          <p:cNvPr id="2" name="Title 1">
            <a:extLst>
              <a:ext uri="{FF2B5EF4-FFF2-40B4-BE49-F238E27FC236}">
                <a16:creationId xmlns:a16="http://schemas.microsoft.com/office/drawing/2014/main" id="{D09E2419-4FE7-4B2D-A8A3-84F8B423884A}"/>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234840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138B-13FB-47FA-BD49-5C1D506C4F76}"/>
              </a:ext>
            </a:extLst>
          </p:cNvPr>
          <p:cNvSpPr>
            <a:spLocks noGrp="1"/>
          </p:cNvSpPr>
          <p:nvPr>
            <p:ph type="title"/>
          </p:nvPr>
        </p:nvSpPr>
        <p:spPr>
          <a:xfrm>
            <a:off x="838200" y="365126"/>
            <a:ext cx="10515600" cy="689952"/>
          </a:xfrm>
        </p:spPr>
        <p:txBody>
          <a:bodyPr>
            <a:normAutofit/>
          </a:bodyPr>
          <a:lstStyle/>
          <a:p>
            <a:pPr algn="ctr"/>
            <a:r>
              <a:rPr lang="en-US" sz="4000" b="1" i="1" u="sng" dirty="0">
                <a:effectLst>
                  <a:outerShdw blurRad="38100" dist="38100" dir="2700000" algn="tl">
                    <a:srgbClr val="000000">
                      <a:alpha val="43137"/>
                    </a:srgbClr>
                  </a:outerShdw>
                </a:effectLst>
              </a:rPr>
              <a:t>PARENT/STUDENT “MUST KNOWS” AT School 23</a:t>
            </a:r>
          </a:p>
        </p:txBody>
      </p:sp>
      <p:sp>
        <p:nvSpPr>
          <p:cNvPr id="3" name="Content Placeholder 2">
            <a:extLst>
              <a:ext uri="{FF2B5EF4-FFF2-40B4-BE49-F238E27FC236}">
                <a16:creationId xmlns:a16="http://schemas.microsoft.com/office/drawing/2014/main" id="{24F1267A-C775-40D1-99DA-540B420F5F45}"/>
              </a:ext>
            </a:extLst>
          </p:cNvPr>
          <p:cNvSpPr>
            <a:spLocks noGrp="1"/>
          </p:cNvSpPr>
          <p:nvPr>
            <p:ph idx="1"/>
          </p:nvPr>
        </p:nvSpPr>
        <p:spPr>
          <a:xfrm>
            <a:off x="838200" y="1055077"/>
            <a:ext cx="10515600" cy="5121886"/>
          </a:xfrm>
        </p:spPr>
        <p:txBody>
          <a:bodyPr>
            <a:normAutofit fontScale="92500" lnSpcReduction="20000"/>
          </a:bodyPr>
          <a:lstStyle/>
          <a:p>
            <a:r>
              <a:rPr lang="en-US" b="1" u="sng" dirty="0"/>
              <a:t>COVID-19 Student Attestation Forms </a:t>
            </a:r>
            <a:r>
              <a:rPr lang="en-US" dirty="0"/>
              <a:t>must be completed on our school website at yonkerspublicschools.org/ps23 </a:t>
            </a:r>
            <a:r>
              <a:rPr lang="en-US" b="1" u="sng" dirty="0"/>
              <a:t>before your child comes to school. </a:t>
            </a:r>
            <a:r>
              <a:rPr lang="en-US" dirty="0"/>
              <a:t>Please press on the link and fill out the information. </a:t>
            </a:r>
            <a:r>
              <a:rPr lang="en-US" b="1" u="sng" dirty="0"/>
              <a:t>Students will not be permitted into the school unless a form has been completed</a:t>
            </a:r>
            <a:r>
              <a:rPr lang="en-US" b="1" dirty="0"/>
              <a:t>. </a:t>
            </a:r>
          </a:p>
          <a:p>
            <a:r>
              <a:rPr lang="en-US" b="1" u="sng" dirty="0"/>
              <a:t>MASKS / FACE COVERINGS must be worn at all times in the building.</a:t>
            </a:r>
            <a:r>
              <a:rPr lang="en-US" dirty="0"/>
              <a:t> Students will be  given 3-4 mask breaks per day to get fresh air</a:t>
            </a:r>
          </a:p>
          <a:p>
            <a:r>
              <a:rPr lang="en-US" b="1" u="sng" dirty="0"/>
              <a:t>Social Distancing Markers </a:t>
            </a:r>
            <a:r>
              <a:rPr lang="en-US" dirty="0"/>
              <a:t>have been placed outside and inside our school for student and staff safety reference while travelling in the building</a:t>
            </a:r>
          </a:p>
          <a:p>
            <a:r>
              <a:rPr lang="en-US" b="1" u="sng" dirty="0"/>
              <a:t>Staff are assigned </a:t>
            </a:r>
            <a:r>
              <a:rPr lang="en-US" dirty="0"/>
              <a:t>to </a:t>
            </a:r>
            <a:r>
              <a:rPr lang="en-US" b="1" u="sng" dirty="0"/>
              <a:t>all hallways and bathrooms throughout the day </a:t>
            </a:r>
            <a:r>
              <a:rPr lang="en-US" dirty="0"/>
              <a:t>to ensure social distancing protocols</a:t>
            </a:r>
          </a:p>
          <a:p>
            <a:r>
              <a:rPr lang="en-US" b="1" u="sng" dirty="0"/>
              <a:t>Parents MUST be on time as per the arrival and dismissal schedule in this document</a:t>
            </a:r>
            <a:r>
              <a:rPr lang="en-US" b="1" dirty="0"/>
              <a:t>, </a:t>
            </a:r>
            <a:r>
              <a:rPr lang="en-US" dirty="0"/>
              <a:t>to drop off and pick-up their child to keep social distancing protocols at a premium</a:t>
            </a:r>
          </a:p>
          <a:p>
            <a:r>
              <a:rPr lang="en-US" b="1" u="sng" dirty="0"/>
              <a:t>THERE IS NO ELT PROGRAM UNTIL 4:00PM THIS YEAR</a:t>
            </a:r>
            <a:r>
              <a:rPr lang="en-US" dirty="0"/>
              <a:t>. PLEASE CHECK THE DISMISSAL TIME FOR YOUR CHILD’S GRADE</a:t>
            </a:r>
          </a:p>
          <a:p>
            <a:endParaRPr lang="en-US" dirty="0"/>
          </a:p>
          <a:p>
            <a:endParaRPr lang="en-US" dirty="0"/>
          </a:p>
        </p:txBody>
      </p:sp>
    </p:spTree>
    <p:extLst>
      <p:ext uri="{BB962C8B-B14F-4D97-AF65-F5344CB8AC3E}">
        <p14:creationId xmlns:p14="http://schemas.microsoft.com/office/powerpoint/2010/main" val="162558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7694-AA5D-4181-B323-53E2D2A7D431}"/>
              </a:ext>
            </a:extLst>
          </p:cNvPr>
          <p:cNvSpPr>
            <a:spLocks noGrp="1"/>
          </p:cNvSpPr>
          <p:nvPr>
            <p:ph type="title"/>
          </p:nvPr>
        </p:nvSpPr>
        <p:spPr/>
        <p:txBody>
          <a:bodyPr>
            <a:normAutofit/>
          </a:bodyPr>
          <a:lstStyle/>
          <a:p>
            <a:pPr algn="ctr"/>
            <a:r>
              <a:rPr lang="en-US" sz="5400" b="1" i="1" u="sng" dirty="0">
                <a:effectLst>
                  <a:outerShdw blurRad="38100" dist="38100" dir="2700000" algn="tl">
                    <a:srgbClr val="000000">
                      <a:alpha val="43137"/>
                    </a:srgbClr>
                  </a:outerShdw>
                </a:effectLst>
              </a:rPr>
              <a:t>Track/Cohort Assignments</a:t>
            </a:r>
          </a:p>
        </p:txBody>
      </p:sp>
      <p:pic>
        <p:nvPicPr>
          <p:cNvPr id="4" name="Content Placeholder 3">
            <a:extLst>
              <a:ext uri="{FF2B5EF4-FFF2-40B4-BE49-F238E27FC236}">
                <a16:creationId xmlns:a16="http://schemas.microsoft.com/office/drawing/2014/main" id="{90D276E5-EA26-4DC0-B07D-093F4EB941B6}"/>
              </a:ext>
            </a:extLst>
          </p:cNvPr>
          <p:cNvPicPr>
            <a:picLocks noGrp="1" noChangeAspect="1"/>
          </p:cNvPicPr>
          <p:nvPr>
            <p:ph idx="1"/>
          </p:nvPr>
        </p:nvPicPr>
        <p:blipFill>
          <a:blip r:embed="rId2"/>
          <a:stretch>
            <a:fillRect/>
          </a:stretch>
        </p:blipFill>
        <p:spPr>
          <a:xfrm>
            <a:off x="964867" y="1887516"/>
            <a:ext cx="10160333" cy="2778167"/>
          </a:xfrm>
          <a:prstGeom prst="rect">
            <a:avLst/>
          </a:prstGeom>
        </p:spPr>
      </p:pic>
    </p:spTree>
    <p:extLst>
      <p:ext uri="{BB962C8B-B14F-4D97-AF65-F5344CB8AC3E}">
        <p14:creationId xmlns:p14="http://schemas.microsoft.com/office/powerpoint/2010/main" val="58260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98A21-012F-4228-A56D-69458B8C5EA2}"/>
              </a:ext>
            </a:extLst>
          </p:cNvPr>
          <p:cNvSpPr>
            <a:spLocks noGrp="1"/>
          </p:cNvSpPr>
          <p:nvPr>
            <p:ph idx="1"/>
          </p:nvPr>
        </p:nvSpPr>
        <p:spPr/>
        <p:txBody>
          <a:bodyPr/>
          <a:lstStyle/>
          <a:p>
            <a:pPr marL="0" indent="0" algn="ctr">
              <a:buNone/>
            </a:pPr>
            <a:r>
              <a:rPr lang="en-US" sz="6000" b="1" i="1" u="sng" dirty="0"/>
              <a:t>A.M. ARRIVAL PROCEDURES</a:t>
            </a:r>
          </a:p>
          <a:p>
            <a:pPr marL="0" indent="0" algn="ctr">
              <a:buNone/>
            </a:pPr>
            <a:endParaRPr lang="en-US" dirty="0"/>
          </a:p>
          <a:p>
            <a:pPr marL="0" indent="0" algn="ctr">
              <a:buNone/>
            </a:pPr>
            <a:r>
              <a:rPr lang="en-US" sz="5400" b="1" dirty="0"/>
              <a:t>8:30am – 9:05am</a:t>
            </a:r>
          </a:p>
        </p:txBody>
      </p:sp>
    </p:spTree>
    <p:extLst>
      <p:ext uri="{BB962C8B-B14F-4D97-AF65-F5344CB8AC3E}">
        <p14:creationId xmlns:p14="http://schemas.microsoft.com/office/powerpoint/2010/main" val="356776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5C-09A4-4074-AFDC-50AA87DDD3F1}"/>
              </a:ext>
            </a:extLst>
          </p:cNvPr>
          <p:cNvSpPr>
            <a:spLocks noGrp="1"/>
          </p:cNvSpPr>
          <p:nvPr>
            <p:ph type="ctrTitle"/>
          </p:nvPr>
        </p:nvSpPr>
        <p:spPr>
          <a:xfrm>
            <a:off x="788670" y="80010"/>
            <a:ext cx="9879330" cy="2101732"/>
          </a:xfrm>
        </p:spPr>
        <p:txBody>
          <a:bodyPr>
            <a:normAutofit fontScale="90000"/>
          </a:bodyPr>
          <a:lstStyle/>
          <a:p>
            <a:r>
              <a:rPr lang="en-US" sz="4400" b="1" u="sng" dirty="0">
                <a:effectLst>
                  <a:outerShdw blurRad="38100" dist="38100" dir="2700000" algn="tl">
                    <a:srgbClr val="000000">
                      <a:alpha val="43137"/>
                    </a:srgbClr>
                  </a:outerShdw>
                </a:effectLst>
              </a:rPr>
              <a:t>Main Entrance on Van Cortlandt Ave.</a:t>
            </a:r>
            <a:br>
              <a:rPr lang="en-US" sz="4400" b="1" u="sng"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E3A5F6CD-62A6-4683-8A29-039F1B4721CA}"/>
              </a:ext>
            </a:extLst>
          </p:cNvPr>
          <p:cNvSpPr>
            <a:spLocks noGrp="1"/>
          </p:cNvSpPr>
          <p:nvPr>
            <p:ph type="subTitle" idx="1"/>
          </p:nvPr>
        </p:nvSpPr>
        <p:spPr>
          <a:xfrm>
            <a:off x="680478" y="722615"/>
            <a:ext cx="8362556" cy="5689615"/>
          </a:xfrm>
        </p:spPr>
        <p:txBody>
          <a:bodyPr>
            <a:normAutofit fontScale="40000" lnSpcReduction="20000"/>
          </a:bodyPr>
          <a:lstStyle/>
          <a:p>
            <a:endParaRPr lang="en-US" dirty="0"/>
          </a:p>
          <a:p>
            <a:r>
              <a:rPr lang="en-US" sz="4000" b="1" i="1" u="sng" dirty="0"/>
              <a:t>MORNING ARRIVAL</a:t>
            </a:r>
            <a:endParaRPr lang="en-US" sz="4000" dirty="0"/>
          </a:p>
          <a:p>
            <a:pPr lvl="0"/>
            <a:r>
              <a:rPr lang="en-US" sz="4000" b="1" i="1" dirty="0"/>
              <a:t>Bus Arrival times are scheduled for 8:30 a.m.-8:45 a.m. </a:t>
            </a:r>
            <a:endParaRPr lang="en-US" sz="4000" b="1" dirty="0">
              <a:effectLst/>
            </a:endParaRPr>
          </a:p>
          <a:p>
            <a:pPr lvl="0"/>
            <a:r>
              <a:rPr lang="en-US" sz="4000" b="1" i="1" u="sng" dirty="0"/>
              <a:t>All students will enter through Main Doors for temperature screenings</a:t>
            </a:r>
            <a:endParaRPr lang="en-US" sz="4000" b="1" u="sng" dirty="0">
              <a:effectLst/>
            </a:endParaRPr>
          </a:p>
          <a:p>
            <a:r>
              <a:rPr lang="en-US" sz="4000" b="1" u="sng" dirty="0"/>
              <a:t> </a:t>
            </a:r>
          </a:p>
          <a:p>
            <a:r>
              <a:rPr lang="en-US" sz="4000" b="1" i="1" u="sng" dirty="0"/>
              <a:t>Entry/Arrival  to School 23 is as follows:</a:t>
            </a:r>
            <a:endParaRPr lang="en-US" sz="4000" dirty="0"/>
          </a:p>
          <a:p>
            <a:r>
              <a:rPr lang="en-US" sz="5000" b="1" i="1" u="sng" dirty="0"/>
              <a:t>*Grades PK - 4</a:t>
            </a:r>
            <a:r>
              <a:rPr lang="en-US" sz="5000" b="1" dirty="0"/>
              <a:t>  …….. 8:30am – 8:40am </a:t>
            </a:r>
          </a:p>
          <a:p>
            <a:r>
              <a:rPr lang="en-US" sz="4000" dirty="0"/>
              <a:t> </a:t>
            </a:r>
            <a:r>
              <a:rPr lang="en-US" sz="4500" b="1" dirty="0"/>
              <a:t>(PK, 2</a:t>
            </a:r>
            <a:r>
              <a:rPr lang="en-US" sz="4500" b="1" baseline="30000" dirty="0"/>
              <a:t>nd</a:t>
            </a:r>
            <a:r>
              <a:rPr lang="en-US" sz="4500" b="1" dirty="0"/>
              <a:t>, </a:t>
            </a:r>
            <a:r>
              <a:rPr lang="en-US" sz="4500" b="1" dirty="0" err="1"/>
              <a:t>Pascuma</a:t>
            </a:r>
            <a:r>
              <a:rPr lang="en-US" sz="4500" b="1" dirty="0"/>
              <a:t>, </a:t>
            </a:r>
            <a:r>
              <a:rPr lang="en-US" sz="4500" b="1" dirty="0" err="1"/>
              <a:t>Moyna,Russo</a:t>
            </a:r>
            <a:r>
              <a:rPr lang="en-US" sz="4500" b="1" dirty="0"/>
              <a:t>) </a:t>
            </a:r>
            <a:r>
              <a:rPr lang="en-US" sz="4000" b="1" dirty="0"/>
              <a:t>Left Walkway at MAIN ENTRANCE on Van Cortlandt Ave.</a:t>
            </a:r>
          </a:p>
          <a:p>
            <a:r>
              <a:rPr lang="en-US" sz="4000" dirty="0"/>
              <a:t> </a:t>
            </a:r>
          </a:p>
          <a:p>
            <a:pPr lvl="0"/>
            <a:r>
              <a:rPr lang="en-US" sz="4500" b="1" dirty="0"/>
              <a:t>(K, 1</a:t>
            </a:r>
            <a:r>
              <a:rPr lang="en-US" sz="4500" b="1" baseline="30000" dirty="0"/>
              <a:t>st</a:t>
            </a:r>
            <a:r>
              <a:rPr lang="en-US" sz="4500" b="1" dirty="0"/>
              <a:t>, 2</a:t>
            </a:r>
            <a:r>
              <a:rPr lang="en-US" sz="4500" b="1" baseline="30000" dirty="0"/>
              <a:t>nd</a:t>
            </a:r>
            <a:r>
              <a:rPr lang="en-US" sz="4500" b="1" dirty="0"/>
              <a:t>, 3</a:t>
            </a:r>
            <a:r>
              <a:rPr lang="en-US" sz="4500" b="1" baseline="30000" dirty="0"/>
              <a:t>rd</a:t>
            </a:r>
            <a:r>
              <a:rPr lang="en-US" sz="4500" b="1" dirty="0"/>
              <a:t>, 4</a:t>
            </a:r>
            <a:r>
              <a:rPr lang="en-US" sz="4500" b="1" baseline="30000" dirty="0"/>
              <a:t>th</a:t>
            </a:r>
            <a:r>
              <a:rPr lang="en-US" sz="4500" b="1" dirty="0"/>
              <a:t>) </a:t>
            </a:r>
            <a:r>
              <a:rPr lang="en-US" sz="4000" dirty="0"/>
              <a:t>Right Walkway at MAIN ENTRANCE on Van Cortlandt Ave. </a:t>
            </a:r>
          </a:p>
          <a:p>
            <a:r>
              <a:rPr lang="en-US" sz="4000" dirty="0"/>
              <a:t> </a:t>
            </a:r>
          </a:p>
          <a:p>
            <a:pPr lvl="0" fontAlgn="base"/>
            <a:r>
              <a:rPr lang="en-US" sz="4500" b="1" i="1" u="sng" dirty="0"/>
              <a:t>*</a:t>
            </a:r>
            <a:r>
              <a:rPr lang="en-US" sz="5000" b="1" i="1" u="sng" dirty="0"/>
              <a:t>Grades 5 – 8</a:t>
            </a:r>
            <a:r>
              <a:rPr lang="en-US" sz="5000" b="1" i="1" dirty="0"/>
              <a:t>………..8:45am – 9:00am</a:t>
            </a:r>
            <a:endParaRPr lang="en-US" sz="5000" b="1" dirty="0"/>
          </a:p>
          <a:p>
            <a:r>
              <a:rPr lang="en-US" sz="4500" b="1" dirty="0"/>
              <a:t>(7</a:t>
            </a:r>
            <a:r>
              <a:rPr lang="en-US" sz="4500" b="1" baseline="30000" dirty="0"/>
              <a:t>th</a:t>
            </a:r>
            <a:r>
              <a:rPr lang="en-US" sz="4500" b="1" dirty="0"/>
              <a:t> and 8</a:t>
            </a:r>
            <a:r>
              <a:rPr lang="en-US" sz="4500" b="1" baseline="30000" dirty="0"/>
              <a:t>th</a:t>
            </a:r>
            <a:r>
              <a:rPr lang="en-US" sz="4500" b="1" dirty="0"/>
              <a:t> Grade) </a:t>
            </a:r>
            <a:r>
              <a:rPr lang="en-US" sz="4000" b="1" dirty="0"/>
              <a:t>Left Walkway at MAIN ENTRANCE on Van Cortlandt Ave.</a:t>
            </a:r>
          </a:p>
          <a:p>
            <a:r>
              <a:rPr lang="en-US" sz="4500" b="1" dirty="0"/>
              <a:t>(5</a:t>
            </a:r>
            <a:r>
              <a:rPr lang="en-US" sz="4500" b="1" baseline="30000" dirty="0"/>
              <a:t>th</a:t>
            </a:r>
            <a:r>
              <a:rPr lang="en-US" sz="4500" b="1" dirty="0"/>
              <a:t> ,6</a:t>
            </a:r>
            <a:r>
              <a:rPr lang="en-US" sz="4500" b="1" baseline="30000" dirty="0"/>
              <a:t>th</a:t>
            </a:r>
            <a:r>
              <a:rPr lang="en-US" sz="4500" b="1" dirty="0"/>
              <a:t> ,</a:t>
            </a:r>
            <a:r>
              <a:rPr lang="en-US" sz="4500" b="1" dirty="0" err="1"/>
              <a:t>Tsagas</a:t>
            </a:r>
            <a:r>
              <a:rPr lang="en-US" sz="4500" b="1" dirty="0"/>
              <a:t>) </a:t>
            </a:r>
            <a:r>
              <a:rPr lang="en-US" sz="4000" b="1" dirty="0"/>
              <a:t>Right Walkway at MAIN ENTRANCE on Van Cortlandt Ave.</a:t>
            </a:r>
          </a:p>
          <a:p>
            <a:endParaRPr lang="en-US" sz="4000" b="1" dirty="0"/>
          </a:p>
          <a:p>
            <a:pPr algn="l"/>
            <a:r>
              <a:rPr lang="en-US" sz="4000" b="1" dirty="0"/>
              <a:t>*Students MUST arrive at their scheduled time and maintain social distance on the markers out side the school. </a:t>
            </a:r>
          </a:p>
          <a:p>
            <a:pPr algn="l"/>
            <a:endParaRPr lang="en-US" sz="4000" dirty="0"/>
          </a:p>
          <a:p>
            <a:pPr algn="l"/>
            <a:r>
              <a:rPr lang="en-US" sz="4000" dirty="0"/>
              <a:t>* </a:t>
            </a:r>
            <a:r>
              <a:rPr lang="en-US" sz="4500" b="1" dirty="0"/>
              <a:t>Parents are NOT PERMITTED in the school building (Non-Negotiable)</a:t>
            </a:r>
          </a:p>
          <a:p>
            <a:endParaRPr lang="en-US" sz="4000"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5D8DDCD7-1516-4060-98EF-7664D8712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236353" y="2936026"/>
            <a:ext cx="4314824" cy="3014773"/>
          </a:xfrm>
          <a:prstGeom prst="rect">
            <a:avLst/>
          </a:prstGeom>
        </p:spPr>
      </p:pic>
      <p:sp>
        <p:nvSpPr>
          <p:cNvPr id="6" name="TextBox 5">
            <a:extLst>
              <a:ext uri="{FF2B5EF4-FFF2-40B4-BE49-F238E27FC236}">
                <a16:creationId xmlns:a16="http://schemas.microsoft.com/office/drawing/2014/main" id="{35E2D1C8-3DF6-4517-A705-71F21D9D89A7}"/>
              </a:ext>
            </a:extLst>
          </p:cNvPr>
          <p:cNvSpPr txBox="1"/>
          <p:nvPr/>
        </p:nvSpPr>
        <p:spPr>
          <a:xfrm>
            <a:off x="9395460" y="5084543"/>
            <a:ext cx="742950" cy="369332"/>
          </a:xfrm>
          <a:prstGeom prst="rect">
            <a:avLst/>
          </a:prstGeom>
          <a:noFill/>
        </p:spPr>
        <p:txBody>
          <a:bodyPr wrap="square" rtlCol="0">
            <a:spAutoFit/>
          </a:bodyPr>
          <a:lstStyle/>
          <a:p>
            <a:r>
              <a:rPr lang="en-US" dirty="0"/>
              <a:t>Left</a:t>
            </a:r>
          </a:p>
        </p:txBody>
      </p:sp>
      <p:sp>
        <p:nvSpPr>
          <p:cNvPr id="7" name="TextBox 6">
            <a:extLst>
              <a:ext uri="{FF2B5EF4-FFF2-40B4-BE49-F238E27FC236}">
                <a16:creationId xmlns:a16="http://schemas.microsoft.com/office/drawing/2014/main" id="{CD076C3D-E060-40E0-B4F5-FD26094A8296}"/>
              </a:ext>
            </a:extLst>
          </p:cNvPr>
          <p:cNvSpPr txBox="1"/>
          <p:nvPr/>
        </p:nvSpPr>
        <p:spPr>
          <a:xfrm>
            <a:off x="10843262" y="5074919"/>
            <a:ext cx="668260" cy="369332"/>
          </a:xfrm>
          <a:prstGeom prst="rect">
            <a:avLst/>
          </a:prstGeom>
          <a:noFill/>
        </p:spPr>
        <p:txBody>
          <a:bodyPr wrap="none" rtlCol="0">
            <a:spAutoFit/>
          </a:bodyPr>
          <a:lstStyle/>
          <a:p>
            <a:r>
              <a:rPr lang="en-US" dirty="0"/>
              <a:t>Right</a:t>
            </a:r>
          </a:p>
        </p:txBody>
      </p:sp>
    </p:spTree>
    <p:extLst>
      <p:ext uri="{BB962C8B-B14F-4D97-AF65-F5344CB8AC3E}">
        <p14:creationId xmlns:p14="http://schemas.microsoft.com/office/powerpoint/2010/main" val="359214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FF56-E639-4D64-A290-0F89F1EC4456}"/>
              </a:ext>
            </a:extLst>
          </p:cNvPr>
          <p:cNvSpPr>
            <a:spLocks noGrp="1"/>
          </p:cNvSpPr>
          <p:nvPr>
            <p:ph type="title"/>
          </p:nvPr>
        </p:nvSpPr>
        <p:spPr>
          <a:xfrm>
            <a:off x="85963" y="-281353"/>
            <a:ext cx="8755381" cy="6636434"/>
          </a:xfrm>
        </p:spPr>
        <p:txBody>
          <a:bodyPr>
            <a:normAutofit/>
          </a:bodyPr>
          <a:lstStyle/>
          <a:p>
            <a:pPr algn="ctr"/>
            <a:r>
              <a:rPr lang="en-US" sz="3200" b="1" u="sng" dirty="0">
                <a:effectLst>
                  <a:outerShdw blurRad="38100" dist="38100" dir="2700000" algn="tl">
                    <a:srgbClr val="000000">
                      <a:alpha val="43137"/>
                    </a:srgbClr>
                  </a:outerShdw>
                </a:effectLst>
              </a:rPr>
              <a:t>Main Entrance with 6ft. Social Distance Markers</a:t>
            </a:r>
            <a:br>
              <a:rPr lang="en-US" sz="3200" b="1" u="sng" dirty="0">
                <a:effectLst>
                  <a:outerShdw blurRad="38100" dist="38100" dir="2700000" algn="tl">
                    <a:srgbClr val="000000">
                      <a:alpha val="43137"/>
                    </a:srgbClr>
                  </a:outerShdw>
                </a:effectLst>
              </a:rPr>
            </a:br>
            <a:br>
              <a:rPr lang="en-US" sz="3600" b="1" u="sng" dirty="0">
                <a:effectLst>
                  <a:outerShdw blurRad="38100" dist="38100" dir="2700000" algn="tl">
                    <a:srgbClr val="000000">
                      <a:alpha val="43137"/>
                    </a:srgbClr>
                  </a:outerShdw>
                </a:effectLst>
              </a:rPr>
            </a:br>
            <a:r>
              <a:rPr lang="en-US" sz="3600" dirty="0"/>
              <a:t>*</a:t>
            </a:r>
            <a:r>
              <a:rPr lang="en-US" sz="2800" b="1" dirty="0"/>
              <a:t>Students will arrive at their set time and wait on the social distance markers until it is their turn to enter the school and have their temperature checked. Check page one to confirm whether your child enters on the left walkway or right walkway They will then pick up their breakfast in a bag and go directly to class. School staff will direct and guide students to their classroom. </a:t>
            </a:r>
          </a:p>
        </p:txBody>
      </p:sp>
      <p:pic>
        <p:nvPicPr>
          <p:cNvPr id="5" name="Content Placeholder 4">
            <a:extLst>
              <a:ext uri="{FF2B5EF4-FFF2-40B4-BE49-F238E27FC236}">
                <a16:creationId xmlns:a16="http://schemas.microsoft.com/office/drawing/2014/main" id="{126A7B7D-EC97-4A9E-BBDC-17386F7B31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619122" y="2371086"/>
            <a:ext cx="5709136" cy="3264693"/>
          </a:xfrm>
        </p:spPr>
      </p:pic>
      <p:sp>
        <p:nvSpPr>
          <p:cNvPr id="6" name="TextBox 5">
            <a:extLst>
              <a:ext uri="{FF2B5EF4-FFF2-40B4-BE49-F238E27FC236}">
                <a16:creationId xmlns:a16="http://schemas.microsoft.com/office/drawing/2014/main" id="{427E9203-3427-4A98-81EE-71D788E43C42}"/>
              </a:ext>
            </a:extLst>
          </p:cNvPr>
          <p:cNvSpPr txBox="1"/>
          <p:nvPr/>
        </p:nvSpPr>
        <p:spPr>
          <a:xfrm>
            <a:off x="9747363" y="5067063"/>
            <a:ext cx="543290" cy="369332"/>
          </a:xfrm>
          <a:prstGeom prst="rect">
            <a:avLst/>
          </a:prstGeom>
          <a:noFill/>
        </p:spPr>
        <p:txBody>
          <a:bodyPr wrap="none" rtlCol="0">
            <a:spAutoFit/>
          </a:bodyPr>
          <a:lstStyle/>
          <a:p>
            <a:r>
              <a:rPr lang="en-US" dirty="0"/>
              <a:t>Left</a:t>
            </a:r>
          </a:p>
        </p:txBody>
      </p:sp>
      <p:sp>
        <p:nvSpPr>
          <p:cNvPr id="7" name="TextBox 6">
            <a:extLst>
              <a:ext uri="{FF2B5EF4-FFF2-40B4-BE49-F238E27FC236}">
                <a16:creationId xmlns:a16="http://schemas.microsoft.com/office/drawing/2014/main" id="{18A5A885-0888-45E8-894F-5FB9D573C07A}"/>
              </a:ext>
            </a:extLst>
          </p:cNvPr>
          <p:cNvSpPr txBox="1"/>
          <p:nvPr/>
        </p:nvSpPr>
        <p:spPr>
          <a:xfrm>
            <a:off x="10778490" y="5067062"/>
            <a:ext cx="839710" cy="369332"/>
          </a:xfrm>
          <a:prstGeom prst="rect">
            <a:avLst/>
          </a:prstGeom>
          <a:noFill/>
        </p:spPr>
        <p:txBody>
          <a:bodyPr wrap="square" rtlCol="0">
            <a:spAutoFit/>
          </a:bodyPr>
          <a:lstStyle/>
          <a:p>
            <a:r>
              <a:rPr lang="en-US" dirty="0"/>
              <a:t>Right</a:t>
            </a:r>
          </a:p>
        </p:txBody>
      </p:sp>
    </p:spTree>
    <p:extLst>
      <p:ext uri="{BB962C8B-B14F-4D97-AF65-F5344CB8AC3E}">
        <p14:creationId xmlns:p14="http://schemas.microsoft.com/office/powerpoint/2010/main" val="126804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3F95-B67C-42BA-BA40-4A93F7AD335F}"/>
              </a:ext>
            </a:extLst>
          </p:cNvPr>
          <p:cNvSpPr>
            <a:spLocks noGrp="1"/>
          </p:cNvSpPr>
          <p:nvPr>
            <p:ph type="title"/>
          </p:nvPr>
        </p:nvSpPr>
        <p:spPr>
          <a:xfrm>
            <a:off x="609601" y="0"/>
            <a:ext cx="7848600" cy="5366921"/>
          </a:xfrm>
        </p:spPr>
        <p:txBody>
          <a:bodyPr>
            <a:normAutofit/>
          </a:bodyPr>
          <a:lstStyle/>
          <a:p>
            <a:r>
              <a:rPr lang="en-US" sz="3600" b="1" u="sng" dirty="0">
                <a:effectLst>
                  <a:outerShdw blurRad="38100" dist="38100" dir="2700000" algn="tl">
                    <a:srgbClr val="000000">
                      <a:alpha val="43137"/>
                    </a:srgbClr>
                  </a:outerShdw>
                </a:effectLst>
              </a:rPr>
              <a:t>Front Sidewalk with 6ft. Social Distance Markers</a:t>
            </a:r>
            <a:br>
              <a:rPr lang="en-US" sz="3600" b="1" u="sng" dirty="0">
                <a:effectLst>
                  <a:outerShdw blurRad="38100" dist="38100" dir="2700000" algn="tl">
                    <a:srgbClr val="000000">
                      <a:alpha val="43137"/>
                    </a:srgbClr>
                  </a:outerShdw>
                </a:effectLst>
              </a:rPr>
            </a:br>
            <a:br>
              <a:rPr lang="en-US" sz="3600" b="1" u="sng" dirty="0"/>
            </a:br>
            <a:r>
              <a:rPr lang="en-US" sz="3600" dirty="0"/>
              <a:t>*</a:t>
            </a:r>
            <a:r>
              <a:rPr lang="en-US" sz="2800" dirty="0"/>
              <a:t>Yellow paint markers have been provided outside our school to note where students should stand while waiting to enter our building. Our staff will be outside to make sure students are following these guidelines.</a:t>
            </a:r>
          </a:p>
        </p:txBody>
      </p:sp>
      <p:pic>
        <p:nvPicPr>
          <p:cNvPr id="5" name="Content Placeholder 4">
            <a:extLst>
              <a:ext uri="{FF2B5EF4-FFF2-40B4-BE49-F238E27FC236}">
                <a16:creationId xmlns:a16="http://schemas.microsoft.com/office/drawing/2014/main" id="{95AA4858-AE51-4403-B05D-CB67CEE6B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660449" y="2200907"/>
            <a:ext cx="5087422" cy="3667766"/>
          </a:xfrm>
        </p:spPr>
      </p:pic>
      <p:sp>
        <p:nvSpPr>
          <p:cNvPr id="6" name="TextBox 5">
            <a:extLst>
              <a:ext uri="{FF2B5EF4-FFF2-40B4-BE49-F238E27FC236}">
                <a16:creationId xmlns:a16="http://schemas.microsoft.com/office/drawing/2014/main" id="{7E3A3752-E54D-4ACD-90DA-CB8435EFA88D}"/>
              </a:ext>
            </a:extLst>
          </p:cNvPr>
          <p:cNvSpPr txBox="1"/>
          <p:nvPr/>
        </p:nvSpPr>
        <p:spPr>
          <a:xfrm>
            <a:off x="8749904" y="4720590"/>
            <a:ext cx="1240019" cy="646331"/>
          </a:xfrm>
          <a:prstGeom prst="rect">
            <a:avLst/>
          </a:prstGeom>
          <a:noFill/>
        </p:spPr>
        <p:txBody>
          <a:bodyPr wrap="none" rtlCol="0">
            <a:spAutoFit/>
          </a:bodyPr>
          <a:lstStyle/>
          <a:p>
            <a:r>
              <a:rPr lang="en-US" dirty="0"/>
              <a:t>6ft. Marker</a:t>
            </a:r>
          </a:p>
          <a:p>
            <a:r>
              <a:rPr lang="en-US" dirty="0"/>
              <a:t>                 </a:t>
            </a:r>
          </a:p>
        </p:txBody>
      </p:sp>
      <p:cxnSp>
        <p:nvCxnSpPr>
          <p:cNvPr id="8" name="Straight Arrow Connector 7">
            <a:extLst>
              <a:ext uri="{FF2B5EF4-FFF2-40B4-BE49-F238E27FC236}">
                <a16:creationId xmlns:a16="http://schemas.microsoft.com/office/drawing/2014/main" id="{843A65C7-7F04-43D5-9C6D-C132939274FE}"/>
              </a:ext>
            </a:extLst>
          </p:cNvPr>
          <p:cNvCxnSpPr>
            <a:cxnSpLocks/>
          </p:cNvCxnSpPr>
          <p:nvPr/>
        </p:nvCxnSpPr>
        <p:spPr>
          <a:xfrm>
            <a:off x="9774693" y="5043755"/>
            <a:ext cx="123687" cy="1965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9108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0B0AEBD02361469E961EF82E91983C" ma:contentTypeVersion="2" ma:contentTypeDescription="Create a new document." ma:contentTypeScope="" ma:versionID="2952aff246efeaa85abcd3447baf73aa">
  <xsd:schema xmlns:xsd="http://www.w3.org/2001/XMLSchema" xmlns:xs="http://www.w3.org/2001/XMLSchema" xmlns:p="http://schemas.microsoft.com/office/2006/metadata/properties" xmlns:ns2="39be17f0-f139-4cd2-bdcc-4d5e44e9bbef" targetNamespace="http://schemas.microsoft.com/office/2006/metadata/properties" ma:root="true" ma:fieldsID="2c59630a582701067c6c1072490e7c35" ns2:_="">
    <xsd:import namespace="39be17f0-f139-4cd2-bdcc-4d5e44e9bbe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e17f0-f139-4cd2-bdcc-4d5e44e9bb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E9B3B0-AB5F-42D1-AB51-550C6ABF623B}"/>
</file>

<file path=customXml/itemProps2.xml><?xml version="1.0" encoding="utf-8"?>
<ds:datastoreItem xmlns:ds="http://schemas.openxmlformats.org/officeDocument/2006/customXml" ds:itemID="{35731381-C893-4038-82A5-D451EC9BEA19}"/>
</file>

<file path=customXml/itemProps3.xml><?xml version="1.0" encoding="utf-8"?>
<ds:datastoreItem xmlns:ds="http://schemas.openxmlformats.org/officeDocument/2006/customXml" ds:itemID="{FEC0BC6D-5D3D-41F5-B662-CC7F47D2F3AA}"/>
</file>

<file path=docProps/app.xml><?xml version="1.0" encoding="utf-8"?>
<Properties xmlns="http://schemas.openxmlformats.org/officeDocument/2006/extended-properties" xmlns:vt="http://schemas.openxmlformats.org/officeDocument/2006/docPropsVTypes">
  <TotalTime>1564</TotalTime>
  <Words>766</Words>
  <Application>Microsoft Office PowerPoint</Application>
  <PresentationFormat>Widescreen</PresentationFormat>
  <Paragraphs>62</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  OCTOBER 2020</vt:lpstr>
      <vt:lpstr>PowerPoint Presentation</vt:lpstr>
      <vt:lpstr>                                        </vt:lpstr>
      <vt:lpstr>PARENT/STUDENT “MUST KNOWS” AT School 23</vt:lpstr>
      <vt:lpstr>Track/Cohort Assignments</vt:lpstr>
      <vt:lpstr>PowerPoint Presentation</vt:lpstr>
      <vt:lpstr>Main Entrance on Van Cortlandt Ave.  </vt:lpstr>
      <vt:lpstr>Main Entrance with 6ft. Social Distance Markers  *Students will arrive at their set time and wait on the social distance markers until it is their turn to enter the school and have their temperature checked. Check page one to confirm whether your child enters on the left walkway or right walkway They will then pick up their breakfast in a bag and go directly to class. School staff will direct and guide students to their classroom. </vt:lpstr>
      <vt:lpstr>Front Sidewalk with 6ft. Social Distance Markers  *Yellow paint markers have been provided outside our school to note where students should stand while waiting to enter our building. Our staff will be outside to make sure students are following these guidelines.</vt:lpstr>
      <vt:lpstr>         *As students enter the building they will stay on the left side or right side as assigned and have their temperature taken by staff or at the temperature kiosk</vt:lpstr>
      <vt:lpstr>1st Floor Hallway Right Walkway  *Students entering through the right walkway will go through the right hallway, pick up their breakfast in a bag at the table and continue to their class, assisted by our staff while maintaining social distance</vt:lpstr>
      <vt:lpstr>1st Floor Hallway Left Walkway  *Students entering through the left walkway will use the left hallway to pick up their breakfast in a bag and continue to their class assisted by our staff while maintaining social distance</vt:lpstr>
      <vt:lpstr>PowerPoint Presentation</vt:lpstr>
      <vt:lpstr>Main Entrance to Van Cortlandt Ave. Bus Dismissal– 2:55pm – 3:15pm  Kindergarten – 2:40pm  4th Grade – 2:50pm </vt:lpstr>
      <vt:lpstr>Stairwell 1 Exit to Parking Lot  (Grades PK-2 -Sign-Out Required; Grade 3 – Guardian required)  PK – 2:40pm 1st Grade – 2:45pm 2nd Grade – 2:55pm 7th Grade – 3:10pm 8th Grade – 3:15pm </vt:lpstr>
      <vt:lpstr>Stairwell 2 Exit to Parking Lot (Grade 3 – Guardian required)  3rd Grade – 2:45pm 5th Grade – 2:55pm 6th Grade – 3:05pm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WALPOLE, MICHAEL</dc:creator>
  <cp:lastModifiedBy>WALPOLE, MICHAEL</cp:lastModifiedBy>
  <cp:revision>32</cp:revision>
  <cp:lastPrinted>2020-10-01T17:22:32Z</cp:lastPrinted>
  <dcterms:created xsi:type="dcterms:W3CDTF">2020-09-30T15:21:08Z</dcterms:created>
  <dcterms:modified xsi:type="dcterms:W3CDTF">2020-10-01T18:06:46Z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0x0101002A0B0AEBD02361469E961EF82E91983C</vt:lpwstr>
  </property>
</Properties>
</file>